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Quantico"/>
      <p:regular r:id="rId36"/>
      <p:bold r:id="rId37"/>
      <p:italic r:id="rId38"/>
      <p:boldItalic r:id="rId39"/>
    </p:embeddedFont>
    <p:embeddedFont>
      <p:font typeface="Source Code Pr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6214D7-D32E-41A8-84C2-2AF816C32A39}">
  <a:tblStyle styleId="{026214D7-D32E-41A8-84C2-2AF816C32A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regular.fntdata"/><Relationship Id="rId20" Type="http://schemas.openxmlformats.org/officeDocument/2006/relationships/slide" Target="slides/slide15.xml"/><Relationship Id="rId42" Type="http://schemas.openxmlformats.org/officeDocument/2006/relationships/font" Target="fonts/SourceCodePro-italic.fntdata"/><Relationship Id="rId41" Type="http://schemas.openxmlformats.org/officeDocument/2006/relationships/font" Target="fonts/SourceCodePr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SourceCodePr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Quantico-bold.fntdata"/><Relationship Id="rId14" Type="http://schemas.openxmlformats.org/officeDocument/2006/relationships/slide" Target="slides/slide9.xml"/><Relationship Id="rId36" Type="http://schemas.openxmlformats.org/officeDocument/2006/relationships/font" Target="fonts/Quantico-regular.fntdata"/><Relationship Id="rId17" Type="http://schemas.openxmlformats.org/officeDocument/2006/relationships/slide" Target="slides/slide12.xml"/><Relationship Id="rId39" Type="http://schemas.openxmlformats.org/officeDocument/2006/relationships/font" Target="fonts/Quantico-boldItalic.fntdata"/><Relationship Id="rId16" Type="http://schemas.openxmlformats.org/officeDocument/2006/relationships/slide" Target="slides/slide11.xml"/><Relationship Id="rId38" Type="http://schemas.openxmlformats.org/officeDocument/2006/relationships/font" Target="fonts/Quantic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f7af258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f7af258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ef4e6fb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ef4e6fb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c431c309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c431c309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ef4e6fb1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ef4e6fb1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8b1b787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8b1b787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9169de4bb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9169de4bb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45065ed0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45065ed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ded9a161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ded9a161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ded9a161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ded9a161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ded9a161c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ded9a161c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d94438ed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5d94438ed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ded9a161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ded9a161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2f9d3fa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e2f9d3fa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ded9a161c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dded9a161c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e18a03ea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de18a03e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e18a03ea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e18a03e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e18a03ea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e18a03ea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ef4e6fb1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def4e6fb1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d94438ed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d94438ed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c8b1b787c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c8b1b787c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45bf0a73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45bf0a7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45bf0a7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e45bf0a7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ef4e6fb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ef4e6fb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def4e6fb1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def4e6fb1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c431c309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c431c30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c431c309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c431c309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9169de4b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9169de4b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d94438ed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d94438ed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d48476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8d48476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ded9a16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ded9a16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00" y="0"/>
            <a:ext cx="91440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062200" y="1289175"/>
            <a:ext cx="5019600" cy="18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50100" y="3617700"/>
            <a:ext cx="30438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3030250" y="1291525"/>
            <a:ext cx="4711500" cy="11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4173275" y="3581850"/>
            <a:ext cx="31698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4" name="Google Shape;74;p1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186988" y="1906688"/>
            <a:ext cx="39435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5731913" y="1906688"/>
            <a:ext cx="22251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809700"/>
            <a:ext cx="7704000" cy="25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9" name="Google Shape;29;p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807625" y="2775700"/>
            <a:ext cx="34158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4922022" y="2775700"/>
            <a:ext cx="34158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807630" y="2403350"/>
            <a:ext cx="34158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922022" y="2403350"/>
            <a:ext cx="34158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ntico"/>
              <a:buNone/>
              <a:def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43" name="Google Shape;43;p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7"/>
          <p:cNvSpPr txBox="1"/>
          <p:nvPr>
            <p:ph type="title"/>
          </p:nvPr>
        </p:nvSpPr>
        <p:spPr>
          <a:xfrm>
            <a:off x="720000" y="475500"/>
            <a:ext cx="77040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720000" y="1244275"/>
            <a:ext cx="36924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7" name="Google Shape;47;p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1" name="Google Shape;51;p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8" name="Google Shape;58;p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66" name="Google Shape;66;p1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Relationship Id="rId4" Type="http://schemas.openxmlformats.org/officeDocument/2006/relationships/image" Target="../media/image31.jp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282950" y="650425"/>
            <a:ext cx="6578100" cy="3438300"/>
            <a:chOff x="772525" y="726625"/>
            <a:chExt cx="6578100" cy="3438300"/>
          </a:xfrm>
        </p:grpSpPr>
        <p:sp>
          <p:nvSpPr>
            <p:cNvPr id="85" name="Google Shape;85;p13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3"/>
          <p:cNvSpPr txBox="1"/>
          <p:nvPr/>
        </p:nvSpPr>
        <p:spPr>
          <a:xfrm>
            <a:off x="1414871" y="1639888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accen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020763" y="249327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89" name="Google Shape;89;p13"/>
          <p:cNvSpPr txBox="1"/>
          <p:nvPr>
            <p:ph type="ctrTitle"/>
          </p:nvPr>
        </p:nvSpPr>
        <p:spPr>
          <a:xfrm>
            <a:off x="2117775" y="1843525"/>
            <a:ext cx="52179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DOMOTI</a:t>
            </a:r>
            <a:r>
              <a:rPr lang="en"/>
              <a:t>FICATIONS </a:t>
            </a:r>
            <a:r>
              <a:rPr lang="en" sz="2600"/>
              <a:t>2024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Version 1.0</a:t>
            </a:r>
            <a:endParaRPr sz="1800"/>
          </a:p>
        </p:txBody>
      </p:sp>
      <p:grpSp>
        <p:nvGrpSpPr>
          <p:cNvPr id="90" name="Google Shape;90;p13"/>
          <p:cNvGrpSpPr/>
          <p:nvPr/>
        </p:nvGrpSpPr>
        <p:grpSpPr>
          <a:xfrm>
            <a:off x="3557775" y="3100176"/>
            <a:ext cx="1864800" cy="718498"/>
            <a:chOff x="488525" y="3093501"/>
            <a:chExt cx="1864800" cy="718498"/>
          </a:xfrm>
        </p:grpSpPr>
        <p:grpSp>
          <p:nvGrpSpPr>
            <p:cNvPr id="91" name="Google Shape;91;p13"/>
            <p:cNvGrpSpPr/>
            <p:nvPr/>
          </p:nvGrpSpPr>
          <p:grpSpPr>
            <a:xfrm>
              <a:off x="488525" y="3093501"/>
              <a:ext cx="1864800" cy="718498"/>
              <a:chOff x="488525" y="3093501"/>
              <a:chExt cx="1864800" cy="718498"/>
            </a:xfrm>
          </p:grpSpPr>
          <p:sp>
            <p:nvSpPr>
              <p:cNvPr id="92" name="Google Shape;92;p13"/>
              <p:cNvSpPr/>
              <p:nvPr/>
            </p:nvSpPr>
            <p:spPr>
              <a:xfrm>
                <a:off x="488525" y="3348799"/>
                <a:ext cx="1864800" cy="463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488525" y="3093501"/>
                <a:ext cx="1864800" cy="255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>
              <a:off x="693113" y="3432625"/>
              <a:ext cx="1455642" cy="295547"/>
              <a:chOff x="704072" y="2828928"/>
              <a:chExt cx="1455642" cy="295547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704072" y="2828928"/>
                <a:ext cx="295547" cy="295547"/>
              </a:xfrm>
              <a:custGeom>
                <a:rect b="b" l="l" r="r" t="t"/>
                <a:pathLst>
                  <a:path extrusionOk="0" h="3170" w="3170">
                    <a:moveTo>
                      <a:pt x="701" y="1"/>
                    </a:moveTo>
                    <a:cubicBezTo>
                      <a:pt x="301" y="1"/>
                      <a:pt x="1" y="334"/>
                      <a:pt x="1" y="701"/>
                    </a:cubicBezTo>
                    <a:lnTo>
                      <a:pt x="1" y="2436"/>
                    </a:lnTo>
                    <a:cubicBezTo>
                      <a:pt x="1" y="2869"/>
                      <a:pt x="334" y="3169"/>
                      <a:pt x="701" y="3169"/>
                    </a:cubicBezTo>
                    <a:lnTo>
                      <a:pt x="2469" y="3169"/>
                    </a:lnTo>
                    <a:cubicBezTo>
                      <a:pt x="2870" y="3169"/>
                      <a:pt x="3170" y="2836"/>
                      <a:pt x="3170" y="2436"/>
                    </a:cubicBezTo>
                    <a:lnTo>
                      <a:pt x="3170" y="701"/>
                    </a:lnTo>
                    <a:cubicBezTo>
                      <a:pt x="3170" y="267"/>
                      <a:pt x="2836" y="1"/>
                      <a:pt x="2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1095931" y="2922255"/>
                <a:ext cx="1063783" cy="21816"/>
              </a:xfrm>
              <a:custGeom>
                <a:rect b="b" l="l" r="r" t="t"/>
                <a:pathLst>
                  <a:path extrusionOk="0" h="234" w="11410">
                    <a:moveTo>
                      <a:pt x="134" y="0"/>
                    </a:moveTo>
                    <a:cubicBezTo>
                      <a:pt x="68" y="0"/>
                      <a:pt x="1" y="34"/>
                      <a:pt x="1" y="100"/>
                    </a:cubicBezTo>
                    <a:cubicBezTo>
                      <a:pt x="1" y="200"/>
                      <a:pt x="68" y="234"/>
                      <a:pt x="134" y="234"/>
                    </a:cubicBezTo>
                    <a:lnTo>
                      <a:pt x="11276" y="234"/>
                    </a:lnTo>
                    <a:cubicBezTo>
                      <a:pt x="11342" y="234"/>
                      <a:pt x="11409" y="200"/>
                      <a:pt x="11409" y="100"/>
                    </a:cubicBezTo>
                    <a:cubicBezTo>
                      <a:pt x="11409" y="34"/>
                      <a:pt x="11309" y="0"/>
                      <a:pt x="1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1095931" y="3003088"/>
                <a:ext cx="684327" cy="21910"/>
              </a:xfrm>
              <a:custGeom>
                <a:rect b="b" l="l" r="r" t="t"/>
                <a:pathLst>
                  <a:path extrusionOk="0" h="235" w="7340">
                    <a:moveTo>
                      <a:pt x="134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01"/>
                      <a:pt x="68" y="234"/>
                      <a:pt x="134" y="234"/>
                    </a:cubicBezTo>
                    <a:lnTo>
                      <a:pt x="7239" y="234"/>
                    </a:lnTo>
                    <a:cubicBezTo>
                      <a:pt x="7306" y="234"/>
                      <a:pt x="7339" y="201"/>
                      <a:pt x="7339" y="134"/>
                    </a:cubicBezTo>
                    <a:cubicBezTo>
                      <a:pt x="7339" y="67"/>
                      <a:pt x="7273" y="1"/>
                      <a:pt x="7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" name="Google Shape;98;p13"/>
            <p:cNvGrpSpPr/>
            <p:nvPr/>
          </p:nvGrpSpPr>
          <p:grpSpPr>
            <a:xfrm>
              <a:off x="1892128" y="3177685"/>
              <a:ext cx="361833" cy="86930"/>
              <a:chOff x="2513203" y="3027163"/>
              <a:chExt cx="361833" cy="86930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2513203" y="3027163"/>
                <a:ext cx="88213" cy="86930"/>
              </a:xfrm>
              <a:custGeom>
                <a:rect b="b" l="l" r="r" t="t"/>
                <a:pathLst>
                  <a:path extrusionOk="0" h="2236" w="2269">
                    <a:moveTo>
                      <a:pt x="1134" y="1"/>
                    </a:moveTo>
                    <a:cubicBezTo>
                      <a:pt x="500" y="1"/>
                      <a:pt x="0" y="501"/>
                      <a:pt x="0" y="1101"/>
                    </a:cubicBezTo>
                    <a:cubicBezTo>
                      <a:pt x="0" y="1735"/>
                      <a:pt x="500" y="2236"/>
                      <a:pt x="1134" y="2236"/>
                    </a:cubicBezTo>
                    <a:cubicBezTo>
                      <a:pt x="1768" y="2236"/>
                      <a:pt x="2268" y="1735"/>
                      <a:pt x="2268" y="1101"/>
                    </a:cubicBezTo>
                    <a:cubicBezTo>
                      <a:pt x="2268" y="501"/>
                      <a:pt x="1768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2650635" y="3027163"/>
                <a:ext cx="88252" cy="86930"/>
              </a:xfrm>
              <a:custGeom>
                <a:rect b="b" l="l" r="r" t="t"/>
                <a:pathLst>
                  <a:path extrusionOk="0" h="2236" w="2270">
                    <a:moveTo>
                      <a:pt x="1135" y="1"/>
                    </a:moveTo>
                    <a:cubicBezTo>
                      <a:pt x="501" y="1"/>
                      <a:pt x="1" y="501"/>
                      <a:pt x="1" y="1101"/>
                    </a:cubicBezTo>
                    <a:cubicBezTo>
                      <a:pt x="1" y="1735"/>
                      <a:pt x="501" y="2236"/>
                      <a:pt x="1135" y="2236"/>
                    </a:cubicBezTo>
                    <a:cubicBezTo>
                      <a:pt x="1769" y="2236"/>
                      <a:pt x="2269" y="1735"/>
                      <a:pt x="2269" y="1101"/>
                    </a:cubicBezTo>
                    <a:cubicBezTo>
                      <a:pt x="2269" y="501"/>
                      <a:pt x="1736" y="1"/>
                      <a:pt x="1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2786822" y="3027163"/>
                <a:ext cx="88213" cy="86930"/>
              </a:xfrm>
              <a:custGeom>
                <a:rect b="b" l="l" r="r" t="t"/>
                <a:pathLst>
                  <a:path extrusionOk="0" h="2236" w="2269">
                    <a:moveTo>
                      <a:pt x="1135" y="1"/>
                    </a:moveTo>
                    <a:cubicBezTo>
                      <a:pt x="501" y="1"/>
                      <a:pt x="0" y="501"/>
                      <a:pt x="0" y="1101"/>
                    </a:cubicBezTo>
                    <a:cubicBezTo>
                      <a:pt x="0" y="1735"/>
                      <a:pt x="501" y="2236"/>
                      <a:pt x="1135" y="2236"/>
                    </a:cubicBezTo>
                    <a:cubicBezTo>
                      <a:pt x="1768" y="2236"/>
                      <a:pt x="2269" y="1735"/>
                      <a:pt x="2269" y="1101"/>
                    </a:cubicBezTo>
                    <a:cubicBezTo>
                      <a:pt x="2269" y="501"/>
                      <a:pt x="1768" y="1"/>
                      <a:pt x="1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2" name="Google Shape;102;p13"/>
          <p:cNvSpPr txBox="1"/>
          <p:nvPr>
            <p:ph type="ctrTitle"/>
          </p:nvPr>
        </p:nvSpPr>
        <p:spPr>
          <a:xfrm>
            <a:off x="1414875" y="3171525"/>
            <a:ext cx="22341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Revue 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Finale</a:t>
            </a:r>
            <a:endParaRPr sz="3100"/>
          </a:p>
        </p:txBody>
      </p:sp>
      <p:sp>
        <p:nvSpPr>
          <p:cNvPr id="103" name="Google Shape;103;p13"/>
          <p:cNvSpPr txBox="1"/>
          <p:nvPr>
            <p:ph type="ctrTitle"/>
          </p:nvPr>
        </p:nvSpPr>
        <p:spPr>
          <a:xfrm>
            <a:off x="5489575" y="3171525"/>
            <a:ext cx="22341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Othman LATYAOUI</a:t>
            </a:r>
            <a:endParaRPr sz="2500"/>
          </a:p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3329175" y="4179075"/>
            <a:ext cx="2795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LaSalle Avignon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2"/>
          <p:cNvGrpSpPr/>
          <p:nvPr/>
        </p:nvGrpSpPr>
        <p:grpSpPr>
          <a:xfrm>
            <a:off x="1238825" y="681025"/>
            <a:ext cx="6578100" cy="3438300"/>
            <a:chOff x="772525" y="726625"/>
            <a:chExt cx="6578100" cy="3438300"/>
          </a:xfrm>
        </p:grpSpPr>
        <p:sp>
          <p:nvSpPr>
            <p:cNvPr id="226" name="Google Shape;226;p22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2"/>
          <p:cNvSpPr txBox="1"/>
          <p:nvPr/>
        </p:nvSpPr>
        <p:spPr>
          <a:xfrm>
            <a:off x="1414871" y="1639888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accen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7020763" y="249327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30" name="Google Shape;230;p22"/>
          <p:cNvSpPr txBox="1"/>
          <p:nvPr>
            <p:ph type="ctrTitle"/>
          </p:nvPr>
        </p:nvSpPr>
        <p:spPr>
          <a:xfrm>
            <a:off x="2296600" y="1529175"/>
            <a:ext cx="5143200" cy="13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</a:t>
            </a:r>
            <a:r>
              <a:rPr lang="en"/>
              <a:t>Présentation personnelle </a:t>
            </a:r>
            <a:endParaRPr/>
          </a:p>
        </p:txBody>
      </p:sp>
      <p:grpSp>
        <p:nvGrpSpPr>
          <p:cNvPr id="231" name="Google Shape;231;p22"/>
          <p:cNvGrpSpPr/>
          <p:nvPr/>
        </p:nvGrpSpPr>
        <p:grpSpPr>
          <a:xfrm>
            <a:off x="3557775" y="3100176"/>
            <a:ext cx="1864800" cy="718498"/>
            <a:chOff x="488525" y="3093501"/>
            <a:chExt cx="1864800" cy="718498"/>
          </a:xfrm>
        </p:grpSpPr>
        <p:grpSp>
          <p:nvGrpSpPr>
            <p:cNvPr id="232" name="Google Shape;232;p22"/>
            <p:cNvGrpSpPr/>
            <p:nvPr/>
          </p:nvGrpSpPr>
          <p:grpSpPr>
            <a:xfrm>
              <a:off x="488525" y="3093501"/>
              <a:ext cx="1864800" cy="718498"/>
              <a:chOff x="488525" y="3093501"/>
              <a:chExt cx="1864800" cy="718498"/>
            </a:xfrm>
          </p:grpSpPr>
          <p:sp>
            <p:nvSpPr>
              <p:cNvPr id="233" name="Google Shape;233;p22"/>
              <p:cNvSpPr/>
              <p:nvPr/>
            </p:nvSpPr>
            <p:spPr>
              <a:xfrm>
                <a:off x="488525" y="3348799"/>
                <a:ext cx="1864800" cy="463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2"/>
              <p:cNvSpPr/>
              <p:nvPr/>
            </p:nvSpPr>
            <p:spPr>
              <a:xfrm>
                <a:off x="488525" y="3093501"/>
                <a:ext cx="1864800" cy="255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" name="Google Shape;235;p22"/>
            <p:cNvGrpSpPr/>
            <p:nvPr/>
          </p:nvGrpSpPr>
          <p:grpSpPr>
            <a:xfrm>
              <a:off x="693113" y="3432625"/>
              <a:ext cx="1455642" cy="295547"/>
              <a:chOff x="704072" y="2828928"/>
              <a:chExt cx="1455642" cy="295547"/>
            </a:xfrm>
          </p:grpSpPr>
          <p:sp>
            <p:nvSpPr>
              <p:cNvPr id="236" name="Google Shape;236;p22"/>
              <p:cNvSpPr/>
              <p:nvPr/>
            </p:nvSpPr>
            <p:spPr>
              <a:xfrm>
                <a:off x="704072" y="2828928"/>
                <a:ext cx="295547" cy="295547"/>
              </a:xfrm>
              <a:custGeom>
                <a:rect b="b" l="l" r="r" t="t"/>
                <a:pathLst>
                  <a:path extrusionOk="0" h="3170" w="3170">
                    <a:moveTo>
                      <a:pt x="701" y="1"/>
                    </a:moveTo>
                    <a:cubicBezTo>
                      <a:pt x="301" y="1"/>
                      <a:pt x="1" y="334"/>
                      <a:pt x="1" y="701"/>
                    </a:cubicBezTo>
                    <a:lnTo>
                      <a:pt x="1" y="2436"/>
                    </a:lnTo>
                    <a:cubicBezTo>
                      <a:pt x="1" y="2869"/>
                      <a:pt x="334" y="3169"/>
                      <a:pt x="701" y="3169"/>
                    </a:cubicBezTo>
                    <a:lnTo>
                      <a:pt x="2469" y="3169"/>
                    </a:lnTo>
                    <a:cubicBezTo>
                      <a:pt x="2870" y="3169"/>
                      <a:pt x="3170" y="2836"/>
                      <a:pt x="3170" y="2436"/>
                    </a:cubicBezTo>
                    <a:lnTo>
                      <a:pt x="3170" y="701"/>
                    </a:lnTo>
                    <a:cubicBezTo>
                      <a:pt x="3170" y="267"/>
                      <a:pt x="2836" y="1"/>
                      <a:pt x="2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1095931" y="2922255"/>
                <a:ext cx="1063783" cy="21816"/>
              </a:xfrm>
              <a:custGeom>
                <a:rect b="b" l="l" r="r" t="t"/>
                <a:pathLst>
                  <a:path extrusionOk="0" h="234" w="11410">
                    <a:moveTo>
                      <a:pt x="134" y="0"/>
                    </a:moveTo>
                    <a:cubicBezTo>
                      <a:pt x="68" y="0"/>
                      <a:pt x="1" y="34"/>
                      <a:pt x="1" y="100"/>
                    </a:cubicBezTo>
                    <a:cubicBezTo>
                      <a:pt x="1" y="200"/>
                      <a:pt x="68" y="234"/>
                      <a:pt x="134" y="234"/>
                    </a:cubicBezTo>
                    <a:lnTo>
                      <a:pt x="11276" y="234"/>
                    </a:lnTo>
                    <a:cubicBezTo>
                      <a:pt x="11342" y="234"/>
                      <a:pt x="11409" y="200"/>
                      <a:pt x="11409" y="100"/>
                    </a:cubicBezTo>
                    <a:cubicBezTo>
                      <a:pt x="11409" y="34"/>
                      <a:pt x="11309" y="0"/>
                      <a:pt x="1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2"/>
              <p:cNvSpPr/>
              <p:nvPr/>
            </p:nvSpPr>
            <p:spPr>
              <a:xfrm>
                <a:off x="1095931" y="3003088"/>
                <a:ext cx="684327" cy="21910"/>
              </a:xfrm>
              <a:custGeom>
                <a:rect b="b" l="l" r="r" t="t"/>
                <a:pathLst>
                  <a:path extrusionOk="0" h="235" w="7340">
                    <a:moveTo>
                      <a:pt x="134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01"/>
                      <a:pt x="68" y="234"/>
                      <a:pt x="134" y="234"/>
                    </a:cubicBezTo>
                    <a:lnTo>
                      <a:pt x="7239" y="234"/>
                    </a:lnTo>
                    <a:cubicBezTo>
                      <a:pt x="7306" y="234"/>
                      <a:pt x="7339" y="201"/>
                      <a:pt x="7339" y="134"/>
                    </a:cubicBezTo>
                    <a:cubicBezTo>
                      <a:pt x="7339" y="67"/>
                      <a:pt x="7273" y="1"/>
                      <a:pt x="7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2"/>
            <p:cNvGrpSpPr/>
            <p:nvPr/>
          </p:nvGrpSpPr>
          <p:grpSpPr>
            <a:xfrm>
              <a:off x="1892128" y="3177685"/>
              <a:ext cx="361833" cy="86930"/>
              <a:chOff x="2513203" y="3027163"/>
              <a:chExt cx="361833" cy="86930"/>
            </a:xfrm>
          </p:grpSpPr>
          <p:sp>
            <p:nvSpPr>
              <p:cNvPr id="240" name="Google Shape;240;p22"/>
              <p:cNvSpPr/>
              <p:nvPr/>
            </p:nvSpPr>
            <p:spPr>
              <a:xfrm>
                <a:off x="2513203" y="3027163"/>
                <a:ext cx="88213" cy="86930"/>
              </a:xfrm>
              <a:custGeom>
                <a:rect b="b" l="l" r="r" t="t"/>
                <a:pathLst>
                  <a:path extrusionOk="0" h="2236" w="2269">
                    <a:moveTo>
                      <a:pt x="1134" y="1"/>
                    </a:moveTo>
                    <a:cubicBezTo>
                      <a:pt x="500" y="1"/>
                      <a:pt x="0" y="501"/>
                      <a:pt x="0" y="1101"/>
                    </a:cubicBezTo>
                    <a:cubicBezTo>
                      <a:pt x="0" y="1735"/>
                      <a:pt x="500" y="2236"/>
                      <a:pt x="1134" y="2236"/>
                    </a:cubicBezTo>
                    <a:cubicBezTo>
                      <a:pt x="1768" y="2236"/>
                      <a:pt x="2268" y="1735"/>
                      <a:pt x="2268" y="1101"/>
                    </a:cubicBezTo>
                    <a:cubicBezTo>
                      <a:pt x="2268" y="501"/>
                      <a:pt x="1768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>
                <a:off x="2650635" y="3027163"/>
                <a:ext cx="88252" cy="86930"/>
              </a:xfrm>
              <a:custGeom>
                <a:rect b="b" l="l" r="r" t="t"/>
                <a:pathLst>
                  <a:path extrusionOk="0" h="2236" w="2270">
                    <a:moveTo>
                      <a:pt x="1135" y="1"/>
                    </a:moveTo>
                    <a:cubicBezTo>
                      <a:pt x="501" y="1"/>
                      <a:pt x="1" y="501"/>
                      <a:pt x="1" y="1101"/>
                    </a:cubicBezTo>
                    <a:cubicBezTo>
                      <a:pt x="1" y="1735"/>
                      <a:pt x="501" y="2236"/>
                      <a:pt x="1135" y="2236"/>
                    </a:cubicBezTo>
                    <a:cubicBezTo>
                      <a:pt x="1769" y="2236"/>
                      <a:pt x="2269" y="1735"/>
                      <a:pt x="2269" y="1101"/>
                    </a:cubicBezTo>
                    <a:cubicBezTo>
                      <a:pt x="2269" y="501"/>
                      <a:pt x="1736" y="1"/>
                      <a:pt x="1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2"/>
              <p:cNvSpPr/>
              <p:nvPr/>
            </p:nvSpPr>
            <p:spPr>
              <a:xfrm>
                <a:off x="2786822" y="3027163"/>
                <a:ext cx="88213" cy="86930"/>
              </a:xfrm>
              <a:custGeom>
                <a:rect b="b" l="l" r="r" t="t"/>
                <a:pathLst>
                  <a:path extrusionOk="0" h="2236" w="2269">
                    <a:moveTo>
                      <a:pt x="1135" y="1"/>
                    </a:moveTo>
                    <a:cubicBezTo>
                      <a:pt x="501" y="1"/>
                      <a:pt x="0" y="501"/>
                      <a:pt x="0" y="1101"/>
                    </a:cubicBezTo>
                    <a:cubicBezTo>
                      <a:pt x="0" y="1735"/>
                      <a:pt x="501" y="2236"/>
                      <a:pt x="1135" y="2236"/>
                    </a:cubicBezTo>
                    <a:cubicBezTo>
                      <a:pt x="1768" y="2236"/>
                      <a:pt x="2269" y="1735"/>
                      <a:pt x="2269" y="1101"/>
                    </a:cubicBezTo>
                    <a:cubicBezTo>
                      <a:pt x="2269" y="501"/>
                      <a:pt x="1768" y="1"/>
                      <a:pt x="1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3" name="Google Shape;243;p22"/>
          <p:cNvSpPr txBox="1"/>
          <p:nvPr>
            <p:ph type="ctrTitle"/>
          </p:nvPr>
        </p:nvSpPr>
        <p:spPr>
          <a:xfrm>
            <a:off x="1414875" y="3171525"/>
            <a:ext cx="22341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Revue Finale</a:t>
            </a:r>
            <a:endParaRPr sz="3100"/>
          </a:p>
        </p:txBody>
      </p:sp>
      <p:sp>
        <p:nvSpPr>
          <p:cNvPr id="244" name="Google Shape;244;p22"/>
          <p:cNvSpPr txBox="1"/>
          <p:nvPr>
            <p:ph type="ctrTitle"/>
          </p:nvPr>
        </p:nvSpPr>
        <p:spPr>
          <a:xfrm>
            <a:off x="5489575" y="3171525"/>
            <a:ext cx="22341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Othman LATYAOUI</a:t>
            </a:r>
            <a:endParaRPr sz="2500"/>
          </a:p>
        </p:txBody>
      </p:sp>
      <p:sp>
        <p:nvSpPr>
          <p:cNvPr id="245" name="Google Shape;24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3329175" y="4179075"/>
            <a:ext cx="2795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LaSalle Avignon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"/>
              <a:t>	CDC Application Mobile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871887" y="2628813"/>
            <a:ext cx="279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Domotifications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192735" y="2677991"/>
            <a:ext cx="360356" cy="358831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3984375" y="1316450"/>
            <a:ext cx="39855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Configurer le système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3984271" y="3015350"/>
            <a:ext cx="403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Acquitter une notification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3984276" y="2242250"/>
            <a:ext cx="4249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Activer/désactiver un module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257" name="Google Shape;257;p23"/>
          <p:cNvCxnSpPr>
            <a:stCxn id="252" idx="3"/>
            <a:endCxn id="254" idx="1"/>
          </p:cNvCxnSpPr>
          <p:nvPr/>
        </p:nvCxnSpPr>
        <p:spPr>
          <a:xfrm flipH="1" rot="10800000">
            <a:off x="3665487" y="1621413"/>
            <a:ext cx="318900" cy="12360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3"/>
          <p:cNvSpPr txBox="1"/>
          <p:nvPr/>
        </p:nvSpPr>
        <p:spPr>
          <a:xfrm>
            <a:off x="3984270" y="3788450"/>
            <a:ext cx="4249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Afficher une notification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259" name="Google Shape;259;p23"/>
          <p:cNvCxnSpPr>
            <a:stCxn id="252" idx="3"/>
            <a:endCxn id="258" idx="1"/>
          </p:cNvCxnSpPr>
          <p:nvPr/>
        </p:nvCxnSpPr>
        <p:spPr>
          <a:xfrm>
            <a:off x="3665487" y="2857413"/>
            <a:ext cx="318900" cy="11595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3"/>
          <p:cNvCxnSpPr>
            <a:stCxn id="252" idx="3"/>
            <a:endCxn id="256" idx="1"/>
          </p:cNvCxnSpPr>
          <p:nvPr/>
        </p:nvCxnSpPr>
        <p:spPr>
          <a:xfrm flipH="1" rot="10800000">
            <a:off x="3665487" y="2470713"/>
            <a:ext cx="318900" cy="3867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3"/>
          <p:cNvCxnSpPr>
            <a:stCxn id="252" idx="3"/>
            <a:endCxn id="255" idx="1"/>
          </p:cNvCxnSpPr>
          <p:nvPr/>
        </p:nvCxnSpPr>
        <p:spPr>
          <a:xfrm>
            <a:off x="3665487" y="2857413"/>
            <a:ext cx="318900" cy="3864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3"/>
          <p:cNvCxnSpPr/>
          <p:nvPr/>
        </p:nvCxnSpPr>
        <p:spPr>
          <a:xfrm>
            <a:off x="3665487" y="3680138"/>
            <a:ext cx="318900" cy="11595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3"/>
          <p:cNvSpPr txBox="1"/>
          <p:nvPr/>
        </p:nvSpPr>
        <p:spPr>
          <a:xfrm>
            <a:off x="3984275" y="4561550"/>
            <a:ext cx="495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Dialoguer avec la station lumineuse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4" name="Google Shape;26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type="title"/>
          </p:nvPr>
        </p:nvSpPr>
        <p:spPr>
          <a:xfrm>
            <a:off x="544500" y="1112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Ressources de développement</a:t>
            </a:r>
            <a:endParaRPr/>
          </a:p>
        </p:txBody>
      </p:sp>
      <p:graphicFrame>
        <p:nvGraphicFramePr>
          <p:cNvPr id="270" name="Google Shape;270;p24"/>
          <p:cNvGraphicFramePr/>
          <p:nvPr/>
        </p:nvGraphicFramePr>
        <p:xfrm>
          <a:off x="480950" y="97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{026214D7-D32E-41A8-84C2-2AF816C32A39}</a:tableStyleId>
              </a:tblPr>
              <a:tblGrid>
                <a:gridCol w="4465450"/>
                <a:gridCol w="3487000"/>
              </a:tblGrid>
              <a:tr h="1157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Environnement de développement</a:t>
                      </a:r>
                      <a:endParaRPr sz="2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Android Studio </a:t>
                      </a:r>
                      <a:br>
                        <a:rPr lang="en" sz="2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</a:br>
                      <a:r>
                        <a:rPr lang="en" sz="2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14.0</a:t>
                      </a:r>
                      <a:endParaRPr sz="2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Gestionnaire de versions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  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GitHub</a:t>
                      </a:r>
                      <a:endParaRPr sz="20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Outil de modélisation UML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BOUML 7.11</a:t>
                      </a:r>
                      <a:endParaRPr sz="20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4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Gestion de projet {Développement}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Jira Software</a:t>
                      </a:r>
                      <a:endParaRPr sz="20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1" name="Google Shape;27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4463" y="407593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4500" y="31083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2037" y="22958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2025" y="1541225"/>
            <a:ext cx="452526" cy="45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224425" y="1649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en"/>
              <a:t>Diagramme des cas d’utilisation</a:t>
            </a:r>
            <a:endParaRPr/>
          </a:p>
        </p:txBody>
      </p:sp>
      <p:pic>
        <p:nvPicPr>
          <p:cNvPr id="281" name="Google Shape;2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875" y="858250"/>
            <a:ext cx="5902250" cy="40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216750" y="42425"/>
            <a:ext cx="8740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en"/>
              <a:t>Diagramme de classes </a:t>
            </a:r>
            <a:r>
              <a:rPr lang="en" sz="2700"/>
              <a:t>(activité principale) </a:t>
            </a:r>
            <a:endParaRPr sz="2700"/>
          </a:p>
        </p:txBody>
      </p:sp>
      <p:sp>
        <p:nvSpPr>
          <p:cNvPr id="288" name="Google Shape;28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01" y="618425"/>
            <a:ext cx="7146399" cy="444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216750" y="42425"/>
            <a:ext cx="8673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en"/>
              <a:t>Diagramme de classes </a:t>
            </a:r>
            <a:r>
              <a:rPr lang="en" sz="2700"/>
              <a:t>(activité machines) </a:t>
            </a:r>
            <a:endParaRPr/>
          </a:p>
        </p:txBody>
      </p:sp>
      <p:sp>
        <p:nvSpPr>
          <p:cNvPr id="295" name="Google Shape;29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212" y="618425"/>
            <a:ext cx="6507576" cy="4451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224425" y="1649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en"/>
              <a:t>Visualiser une notification</a:t>
            </a:r>
            <a:r>
              <a:rPr lang="en" sz="3000"/>
              <a:t> (Poubelle)</a:t>
            </a:r>
            <a:endParaRPr sz="3000"/>
          </a:p>
        </p:txBody>
      </p:sp>
      <p:sp>
        <p:nvSpPr>
          <p:cNvPr id="302" name="Google Shape;30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925" y="793800"/>
            <a:ext cx="4276274" cy="42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224425" y="1649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en"/>
              <a:t>	Base de données (SQLite)</a:t>
            </a:r>
            <a:endParaRPr/>
          </a:p>
        </p:txBody>
      </p:sp>
      <p:sp>
        <p:nvSpPr>
          <p:cNvPr id="309" name="Google Shape;30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263" y="862700"/>
            <a:ext cx="4363475" cy="415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type="title"/>
          </p:nvPr>
        </p:nvSpPr>
        <p:spPr>
          <a:xfrm>
            <a:off x="224425" y="1649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en"/>
              <a:t>	Les modules</a:t>
            </a:r>
            <a:endParaRPr/>
          </a:p>
        </p:txBody>
      </p:sp>
      <p:sp>
        <p:nvSpPr>
          <p:cNvPr id="316" name="Google Shape;31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00" y="978425"/>
            <a:ext cx="442912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825" y="978425"/>
            <a:ext cx="2447925" cy="201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30"/>
          <p:cNvCxnSpPr/>
          <p:nvPr/>
        </p:nvCxnSpPr>
        <p:spPr>
          <a:xfrm>
            <a:off x="3328825" y="3862975"/>
            <a:ext cx="0" cy="39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20" name="Google Shape;320;p30"/>
          <p:cNvCxnSpPr/>
          <p:nvPr/>
        </p:nvCxnSpPr>
        <p:spPr>
          <a:xfrm flipH="1">
            <a:off x="6059725" y="3051950"/>
            <a:ext cx="1200" cy="1201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21" name="Google Shape;321;p30"/>
          <p:cNvCxnSpPr/>
          <p:nvPr/>
        </p:nvCxnSpPr>
        <p:spPr>
          <a:xfrm>
            <a:off x="3311700" y="4253150"/>
            <a:ext cx="2770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1" title="Screenshot_Domotifications_v0.2.jpg"/>
          <p:cNvPicPr preferRelativeResize="0"/>
          <p:nvPr/>
        </p:nvPicPr>
        <p:blipFill rotWithShape="1">
          <a:blip r:embed="rId3">
            <a:alphaModFix/>
          </a:blip>
          <a:srcRect b="0" l="0" r="0" t="-10"/>
          <a:stretch/>
        </p:blipFill>
        <p:spPr>
          <a:xfrm>
            <a:off x="1220725" y="787775"/>
            <a:ext cx="6605050" cy="412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 title="Screenshot_Domotifications_v0.2_notification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687" y="724213"/>
            <a:ext cx="6705077" cy="41906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328" name="Google Shape;328;p31"/>
          <p:cNvSpPr txBox="1"/>
          <p:nvPr>
            <p:ph type="title"/>
          </p:nvPr>
        </p:nvSpPr>
        <p:spPr>
          <a:xfrm>
            <a:off x="720000" y="1482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"/>
              <a:t>IHM Principal</a:t>
            </a:r>
            <a:endParaRPr/>
          </a:p>
        </p:txBody>
      </p:sp>
      <p:sp>
        <p:nvSpPr>
          <p:cNvPr id="329" name="Google Shape;32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1"/>
          <p:cNvSpPr/>
          <p:nvPr/>
        </p:nvSpPr>
        <p:spPr>
          <a:xfrm>
            <a:off x="1619100" y="1657625"/>
            <a:ext cx="5905800" cy="57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7438" y="724225"/>
            <a:ext cx="6911630" cy="43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250" y="232925"/>
            <a:ext cx="7599749" cy="474984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/>
          <p:nvPr/>
        </p:nvSpPr>
        <p:spPr>
          <a:xfrm>
            <a:off x="3575550" y="3751375"/>
            <a:ext cx="1040400" cy="65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</a:t>
            </a:r>
            <a:r>
              <a:rPr lang="en"/>
              <a:t>Sommaire</a:t>
            </a:r>
            <a:endParaRPr/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720000" y="1645625"/>
            <a:ext cx="7704000" cy="27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Présentation globale du projet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Présentation personnelle (Application Android)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Conclusion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title"/>
          </p:nvPr>
        </p:nvSpPr>
        <p:spPr>
          <a:xfrm>
            <a:off x="720000" y="1482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"/>
              <a:t>Fenêtre Poubelle</a:t>
            </a:r>
            <a:endParaRPr/>
          </a:p>
        </p:txBody>
      </p:sp>
      <p:sp>
        <p:nvSpPr>
          <p:cNvPr id="339" name="Google Shape;33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32"/>
          <p:cNvPicPr preferRelativeResize="0"/>
          <p:nvPr/>
        </p:nvPicPr>
        <p:blipFill rotWithShape="1">
          <a:blip r:embed="rId3">
            <a:alphaModFix/>
          </a:blip>
          <a:srcRect b="0" l="7621" r="0" t="0"/>
          <a:stretch/>
        </p:blipFill>
        <p:spPr>
          <a:xfrm>
            <a:off x="1630300" y="928225"/>
            <a:ext cx="5956550" cy="382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 rotWithShape="1">
          <a:blip r:embed="rId4">
            <a:alphaModFix/>
          </a:blip>
          <a:srcRect b="0" l="0" r="704" t="0"/>
          <a:stretch/>
        </p:blipFill>
        <p:spPr>
          <a:xfrm>
            <a:off x="1630300" y="963563"/>
            <a:ext cx="6046651" cy="375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/>
          <p:nvPr/>
        </p:nvSpPr>
        <p:spPr>
          <a:xfrm>
            <a:off x="2576550" y="1638213"/>
            <a:ext cx="548700" cy="45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3" name="Google Shape;343;p32"/>
          <p:cNvSpPr/>
          <p:nvPr/>
        </p:nvSpPr>
        <p:spPr>
          <a:xfrm>
            <a:off x="2612250" y="2941548"/>
            <a:ext cx="477300" cy="39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4" name="Google Shape;3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0474" y="817375"/>
            <a:ext cx="6862849" cy="4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/>
          <p:nvPr/>
        </p:nvSpPr>
        <p:spPr>
          <a:xfrm>
            <a:off x="7393775" y="4086852"/>
            <a:ext cx="652200" cy="52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0474" y="817375"/>
            <a:ext cx="6862849" cy="4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2"/>
          <p:cNvSpPr/>
          <p:nvPr/>
        </p:nvSpPr>
        <p:spPr>
          <a:xfrm>
            <a:off x="5977100" y="3450877"/>
            <a:ext cx="652200" cy="52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8" name="Google Shape;34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0475" y="778725"/>
            <a:ext cx="6894476" cy="421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0475" y="752575"/>
            <a:ext cx="7003024" cy="42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type="title"/>
          </p:nvPr>
        </p:nvSpPr>
        <p:spPr>
          <a:xfrm>
            <a:off x="720000" y="1482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"/>
              <a:t>API HTTP REST </a:t>
            </a:r>
            <a:r>
              <a:rPr lang="en" sz="3000"/>
              <a:t>(Poubelle)</a:t>
            </a:r>
            <a:endParaRPr/>
          </a:p>
        </p:txBody>
      </p:sp>
      <p:sp>
        <p:nvSpPr>
          <p:cNvPr id="355" name="Google Shape;35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00" y="638175"/>
            <a:ext cx="4357800" cy="21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4425"/>
            <a:ext cx="8839201" cy="256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3"/>
          <p:cNvSpPr/>
          <p:nvPr/>
        </p:nvSpPr>
        <p:spPr>
          <a:xfrm>
            <a:off x="4188725" y="1418625"/>
            <a:ext cx="780300" cy="24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/>
          <p:nvPr>
            <p:ph type="title"/>
          </p:nvPr>
        </p:nvSpPr>
        <p:spPr>
          <a:xfrm>
            <a:off x="720000" y="1482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"/>
              <a:t>Requête HTTP </a:t>
            </a:r>
            <a:r>
              <a:rPr lang="en" sz="3000"/>
              <a:t>(Poubelle)</a:t>
            </a:r>
            <a:endParaRPr/>
          </a:p>
        </p:txBody>
      </p:sp>
      <p:sp>
        <p:nvSpPr>
          <p:cNvPr id="364" name="Google Shape;36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17" y="876625"/>
            <a:ext cx="8747966" cy="374771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4"/>
          <p:cNvSpPr/>
          <p:nvPr/>
        </p:nvSpPr>
        <p:spPr>
          <a:xfrm>
            <a:off x="1959350" y="1171800"/>
            <a:ext cx="5167200" cy="72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1107400" y="2168175"/>
            <a:ext cx="6919200" cy="2403300"/>
          </a:xfrm>
          <a:prstGeom prst="roundRect">
            <a:avLst>
              <a:gd fmla="val 7289" name="adj"/>
            </a:avLst>
          </a:prstGeom>
          <a:noFill/>
          <a:ln cap="flat" cmpd="sng" w="19050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3679150" y="2501450"/>
            <a:ext cx="1775400" cy="294600"/>
          </a:xfrm>
          <a:prstGeom prst="roundRect">
            <a:avLst>
              <a:gd fmla="val 7289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1107400" y="2835875"/>
            <a:ext cx="6919200" cy="1584600"/>
          </a:xfrm>
          <a:prstGeom prst="roundRect">
            <a:avLst>
              <a:gd fmla="val 7289" name="adj"/>
            </a:avLst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0" name="Google Shape;370;p34"/>
          <p:cNvSpPr txBox="1"/>
          <p:nvPr/>
        </p:nvSpPr>
        <p:spPr>
          <a:xfrm>
            <a:off x="2895400" y="2485550"/>
            <a:ext cx="732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HEADER</a:t>
            </a:r>
            <a:endParaRPr sz="12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2684425" y="2759675"/>
            <a:ext cx="1304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BODY (JSON)</a:t>
            </a:r>
            <a:endParaRPr sz="1200">
              <a:solidFill>
                <a:schemeClr val="accen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/>
          <p:nvPr>
            <p:ph type="title"/>
          </p:nvPr>
        </p:nvSpPr>
        <p:spPr>
          <a:xfrm>
            <a:off x="720000" y="1482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"/>
              <a:t>Émettre requête HTTP </a:t>
            </a:r>
            <a:r>
              <a:rPr lang="en" sz="3000"/>
              <a:t>(Poubelle)</a:t>
            </a:r>
            <a:endParaRPr/>
          </a:p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21" y="876625"/>
            <a:ext cx="6639558" cy="41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52825"/>
            <a:ext cx="4973851" cy="371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825" y="1377600"/>
            <a:ext cx="5036119" cy="13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/>
          <p:nvPr/>
        </p:nvSpPr>
        <p:spPr>
          <a:xfrm>
            <a:off x="5040675" y="1474350"/>
            <a:ext cx="4064700" cy="11034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6" name="Google Shape;386;p36"/>
          <p:cNvSpPr txBox="1"/>
          <p:nvPr>
            <p:ph type="title"/>
          </p:nvPr>
        </p:nvSpPr>
        <p:spPr>
          <a:xfrm>
            <a:off x="720000" y="1482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"/>
              <a:t>Traiter</a:t>
            </a:r>
            <a:r>
              <a:rPr lang="en"/>
              <a:t> réponse HTTP </a:t>
            </a:r>
            <a:r>
              <a:rPr lang="en" sz="3000"/>
              <a:t>(Poubelle)</a:t>
            </a:r>
            <a:endParaRPr/>
          </a:p>
        </p:txBody>
      </p:sp>
      <p:sp>
        <p:nvSpPr>
          <p:cNvPr id="387" name="Google Shape;38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2300" y="2653850"/>
            <a:ext cx="1135175" cy="24649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9" name="Google Shape;389;p36"/>
          <p:cNvSpPr/>
          <p:nvPr/>
        </p:nvSpPr>
        <p:spPr>
          <a:xfrm>
            <a:off x="467125" y="1531200"/>
            <a:ext cx="4485900" cy="174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0" name="Google Shape;390;p36"/>
          <p:cNvSpPr/>
          <p:nvPr/>
        </p:nvSpPr>
        <p:spPr>
          <a:xfrm>
            <a:off x="5193075" y="1730250"/>
            <a:ext cx="3804900" cy="174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1" name="Google Shape;391;p36"/>
          <p:cNvSpPr/>
          <p:nvPr/>
        </p:nvSpPr>
        <p:spPr>
          <a:xfrm>
            <a:off x="467125" y="1825800"/>
            <a:ext cx="4485900" cy="7518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467175" y="2698200"/>
            <a:ext cx="4485900" cy="1156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37"/>
          <p:cNvGrpSpPr/>
          <p:nvPr/>
        </p:nvGrpSpPr>
        <p:grpSpPr>
          <a:xfrm>
            <a:off x="1238825" y="681025"/>
            <a:ext cx="6578100" cy="3438300"/>
            <a:chOff x="772525" y="726625"/>
            <a:chExt cx="6578100" cy="3438300"/>
          </a:xfrm>
        </p:grpSpPr>
        <p:sp>
          <p:nvSpPr>
            <p:cNvPr id="398" name="Google Shape;398;p37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7"/>
          <p:cNvSpPr txBox="1"/>
          <p:nvPr/>
        </p:nvSpPr>
        <p:spPr>
          <a:xfrm>
            <a:off x="1414871" y="1639888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accen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7020763" y="249327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02" name="Google Shape;402;p37"/>
          <p:cNvSpPr txBox="1"/>
          <p:nvPr>
            <p:ph type="ctrTitle"/>
          </p:nvPr>
        </p:nvSpPr>
        <p:spPr>
          <a:xfrm>
            <a:off x="2296600" y="1529175"/>
            <a:ext cx="5143200" cy="13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) Conclusion</a:t>
            </a:r>
            <a:endParaRPr/>
          </a:p>
        </p:txBody>
      </p:sp>
      <p:grpSp>
        <p:nvGrpSpPr>
          <p:cNvPr id="403" name="Google Shape;403;p37"/>
          <p:cNvGrpSpPr/>
          <p:nvPr/>
        </p:nvGrpSpPr>
        <p:grpSpPr>
          <a:xfrm>
            <a:off x="3557775" y="3100176"/>
            <a:ext cx="1864800" cy="718498"/>
            <a:chOff x="488525" y="3093501"/>
            <a:chExt cx="1864800" cy="718498"/>
          </a:xfrm>
        </p:grpSpPr>
        <p:grpSp>
          <p:nvGrpSpPr>
            <p:cNvPr id="404" name="Google Shape;404;p37"/>
            <p:cNvGrpSpPr/>
            <p:nvPr/>
          </p:nvGrpSpPr>
          <p:grpSpPr>
            <a:xfrm>
              <a:off x="488525" y="3093501"/>
              <a:ext cx="1864800" cy="718498"/>
              <a:chOff x="488525" y="3093501"/>
              <a:chExt cx="1864800" cy="718498"/>
            </a:xfrm>
          </p:grpSpPr>
          <p:sp>
            <p:nvSpPr>
              <p:cNvPr id="405" name="Google Shape;405;p37"/>
              <p:cNvSpPr/>
              <p:nvPr/>
            </p:nvSpPr>
            <p:spPr>
              <a:xfrm>
                <a:off x="488525" y="3348799"/>
                <a:ext cx="1864800" cy="463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488525" y="3093501"/>
                <a:ext cx="1864800" cy="255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37"/>
            <p:cNvGrpSpPr/>
            <p:nvPr/>
          </p:nvGrpSpPr>
          <p:grpSpPr>
            <a:xfrm>
              <a:off x="693113" y="3432625"/>
              <a:ext cx="1455642" cy="295547"/>
              <a:chOff x="704072" y="2828928"/>
              <a:chExt cx="1455642" cy="295547"/>
            </a:xfrm>
          </p:grpSpPr>
          <p:sp>
            <p:nvSpPr>
              <p:cNvPr id="408" name="Google Shape;408;p37"/>
              <p:cNvSpPr/>
              <p:nvPr/>
            </p:nvSpPr>
            <p:spPr>
              <a:xfrm>
                <a:off x="704072" y="2828928"/>
                <a:ext cx="295547" cy="295547"/>
              </a:xfrm>
              <a:custGeom>
                <a:rect b="b" l="l" r="r" t="t"/>
                <a:pathLst>
                  <a:path extrusionOk="0" h="3170" w="3170">
                    <a:moveTo>
                      <a:pt x="701" y="1"/>
                    </a:moveTo>
                    <a:cubicBezTo>
                      <a:pt x="301" y="1"/>
                      <a:pt x="1" y="334"/>
                      <a:pt x="1" y="701"/>
                    </a:cubicBezTo>
                    <a:lnTo>
                      <a:pt x="1" y="2436"/>
                    </a:lnTo>
                    <a:cubicBezTo>
                      <a:pt x="1" y="2869"/>
                      <a:pt x="334" y="3169"/>
                      <a:pt x="701" y="3169"/>
                    </a:cubicBezTo>
                    <a:lnTo>
                      <a:pt x="2469" y="3169"/>
                    </a:lnTo>
                    <a:cubicBezTo>
                      <a:pt x="2870" y="3169"/>
                      <a:pt x="3170" y="2836"/>
                      <a:pt x="3170" y="2436"/>
                    </a:cubicBezTo>
                    <a:lnTo>
                      <a:pt x="3170" y="701"/>
                    </a:lnTo>
                    <a:cubicBezTo>
                      <a:pt x="3170" y="267"/>
                      <a:pt x="2836" y="1"/>
                      <a:pt x="2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7"/>
              <p:cNvSpPr/>
              <p:nvPr/>
            </p:nvSpPr>
            <p:spPr>
              <a:xfrm>
                <a:off x="1095931" y="2922255"/>
                <a:ext cx="1063783" cy="21816"/>
              </a:xfrm>
              <a:custGeom>
                <a:rect b="b" l="l" r="r" t="t"/>
                <a:pathLst>
                  <a:path extrusionOk="0" h="234" w="11410">
                    <a:moveTo>
                      <a:pt x="134" y="0"/>
                    </a:moveTo>
                    <a:cubicBezTo>
                      <a:pt x="68" y="0"/>
                      <a:pt x="1" y="34"/>
                      <a:pt x="1" y="100"/>
                    </a:cubicBezTo>
                    <a:cubicBezTo>
                      <a:pt x="1" y="200"/>
                      <a:pt x="68" y="234"/>
                      <a:pt x="134" y="234"/>
                    </a:cubicBezTo>
                    <a:lnTo>
                      <a:pt x="11276" y="234"/>
                    </a:lnTo>
                    <a:cubicBezTo>
                      <a:pt x="11342" y="234"/>
                      <a:pt x="11409" y="200"/>
                      <a:pt x="11409" y="100"/>
                    </a:cubicBezTo>
                    <a:cubicBezTo>
                      <a:pt x="11409" y="34"/>
                      <a:pt x="11309" y="0"/>
                      <a:pt x="1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37"/>
              <p:cNvSpPr/>
              <p:nvPr/>
            </p:nvSpPr>
            <p:spPr>
              <a:xfrm>
                <a:off x="1095931" y="3003088"/>
                <a:ext cx="684327" cy="21910"/>
              </a:xfrm>
              <a:custGeom>
                <a:rect b="b" l="l" r="r" t="t"/>
                <a:pathLst>
                  <a:path extrusionOk="0" h="235" w="7340">
                    <a:moveTo>
                      <a:pt x="134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01"/>
                      <a:pt x="68" y="234"/>
                      <a:pt x="134" y="234"/>
                    </a:cubicBezTo>
                    <a:lnTo>
                      <a:pt x="7239" y="234"/>
                    </a:lnTo>
                    <a:cubicBezTo>
                      <a:pt x="7306" y="234"/>
                      <a:pt x="7339" y="201"/>
                      <a:pt x="7339" y="134"/>
                    </a:cubicBezTo>
                    <a:cubicBezTo>
                      <a:pt x="7339" y="67"/>
                      <a:pt x="7273" y="1"/>
                      <a:pt x="7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1" name="Google Shape;411;p37"/>
            <p:cNvGrpSpPr/>
            <p:nvPr/>
          </p:nvGrpSpPr>
          <p:grpSpPr>
            <a:xfrm>
              <a:off x="1892128" y="3177685"/>
              <a:ext cx="361833" cy="86930"/>
              <a:chOff x="2513203" y="3027163"/>
              <a:chExt cx="361833" cy="86930"/>
            </a:xfrm>
          </p:grpSpPr>
          <p:sp>
            <p:nvSpPr>
              <p:cNvPr id="412" name="Google Shape;412;p37"/>
              <p:cNvSpPr/>
              <p:nvPr/>
            </p:nvSpPr>
            <p:spPr>
              <a:xfrm>
                <a:off x="2513203" y="3027163"/>
                <a:ext cx="88213" cy="86930"/>
              </a:xfrm>
              <a:custGeom>
                <a:rect b="b" l="l" r="r" t="t"/>
                <a:pathLst>
                  <a:path extrusionOk="0" h="2236" w="2269">
                    <a:moveTo>
                      <a:pt x="1134" y="1"/>
                    </a:moveTo>
                    <a:cubicBezTo>
                      <a:pt x="500" y="1"/>
                      <a:pt x="0" y="501"/>
                      <a:pt x="0" y="1101"/>
                    </a:cubicBezTo>
                    <a:cubicBezTo>
                      <a:pt x="0" y="1735"/>
                      <a:pt x="500" y="2236"/>
                      <a:pt x="1134" y="2236"/>
                    </a:cubicBezTo>
                    <a:cubicBezTo>
                      <a:pt x="1768" y="2236"/>
                      <a:pt x="2268" y="1735"/>
                      <a:pt x="2268" y="1101"/>
                    </a:cubicBezTo>
                    <a:cubicBezTo>
                      <a:pt x="2268" y="501"/>
                      <a:pt x="1768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7"/>
              <p:cNvSpPr/>
              <p:nvPr/>
            </p:nvSpPr>
            <p:spPr>
              <a:xfrm>
                <a:off x="2650635" y="3027163"/>
                <a:ext cx="88252" cy="86930"/>
              </a:xfrm>
              <a:custGeom>
                <a:rect b="b" l="l" r="r" t="t"/>
                <a:pathLst>
                  <a:path extrusionOk="0" h="2236" w="2270">
                    <a:moveTo>
                      <a:pt x="1135" y="1"/>
                    </a:moveTo>
                    <a:cubicBezTo>
                      <a:pt x="501" y="1"/>
                      <a:pt x="1" y="501"/>
                      <a:pt x="1" y="1101"/>
                    </a:cubicBezTo>
                    <a:cubicBezTo>
                      <a:pt x="1" y="1735"/>
                      <a:pt x="501" y="2236"/>
                      <a:pt x="1135" y="2236"/>
                    </a:cubicBezTo>
                    <a:cubicBezTo>
                      <a:pt x="1769" y="2236"/>
                      <a:pt x="2269" y="1735"/>
                      <a:pt x="2269" y="1101"/>
                    </a:cubicBezTo>
                    <a:cubicBezTo>
                      <a:pt x="2269" y="501"/>
                      <a:pt x="1736" y="1"/>
                      <a:pt x="1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7"/>
              <p:cNvSpPr/>
              <p:nvPr/>
            </p:nvSpPr>
            <p:spPr>
              <a:xfrm>
                <a:off x="2786822" y="3027163"/>
                <a:ext cx="88213" cy="86930"/>
              </a:xfrm>
              <a:custGeom>
                <a:rect b="b" l="l" r="r" t="t"/>
                <a:pathLst>
                  <a:path extrusionOk="0" h="2236" w="2269">
                    <a:moveTo>
                      <a:pt x="1135" y="1"/>
                    </a:moveTo>
                    <a:cubicBezTo>
                      <a:pt x="501" y="1"/>
                      <a:pt x="0" y="501"/>
                      <a:pt x="0" y="1101"/>
                    </a:cubicBezTo>
                    <a:cubicBezTo>
                      <a:pt x="0" y="1735"/>
                      <a:pt x="501" y="2236"/>
                      <a:pt x="1135" y="2236"/>
                    </a:cubicBezTo>
                    <a:cubicBezTo>
                      <a:pt x="1768" y="2236"/>
                      <a:pt x="2269" y="1735"/>
                      <a:pt x="2269" y="1101"/>
                    </a:cubicBezTo>
                    <a:cubicBezTo>
                      <a:pt x="2269" y="501"/>
                      <a:pt x="1768" y="1"/>
                      <a:pt x="1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5" name="Google Shape;415;p37"/>
          <p:cNvSpPr txBox="1"/>
          <p:nvPr>
            <p:ph type="ctrTitle"/>
          </p:nvPr>
        </p:nvSpPr>
        <p:spPr>
          <a:xfrm>
            <a:off x="1414875" y="3171525"/>
            <a:ext cx="22341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Revue finale</a:t>
            </a:r>
            <a:endParaRPr sz="3100"/>
          </a:p>
        </p:txBody>
      </p:sp>
      <p:sp>
        <p:nvSpPr>
          <p:cNvPr id="416" name="Google Shape;416;p37"/>
          <p:cNvSpPr txBox="1"/>
          <p:nvPr>
            <p:ph type="ctrTitle"/>
          </p:nvPr>
        </p:nvSpPr>
        <p:spPr>
          <a:xfrm>
            <a:off x="5489575" y="3171525"/>
            <a:ext cx="22341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Othman LATYAOUI</a:t>
            </a:r>
            <a:endParaRPr sz="2500"/>
          </a:p>
        </p:txBody>
      </p:sp>
      <p:sp>
        <p:nvSpPr>
          <p:cNvPr id="417" name="Google Shape;41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37"/>
          <p:cNvSpPr txBox="1"/>
          <p:nvPr/>
        </p:nvSpPr>
        <p:spPr>
          <a:xfrm>
            <a:off x="3329175" y="4179075"/>
            <a:ext cx="2795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LaSalle Avignon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>
            <p:ph type="title"/>
          </p:nvPr>
        </p:nvSpPr>
        <p:spPr>
          <a:xfrm>
            <a:off x="544500" y="1112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Validation des fonctionnalités</a:t>
            </a:r>
            <a:endParaRPr/>
          </a:p>
        </p:txBody>
      </p:sp>
      <p:graphicFrame>
        <p:nvGraphicFramePr>
          <p:cNvPr id="424" name="Google Shape;424;p38"/>
          <p:cNvGraphicFramePr/>
          <p:nvPr/>
        </p:nvGraphicFramePr>
        <p:xfrm>
          <a:off x="1462213" y="82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{026214D7-D32E-41A8-84C2-2AF816C32A39}</a:tableStyleId>
              </a:tblPr>
              <a:tblGrid>
                <a:gridCol w="3962600"/>
                <a:gridCol w="1165500"/>
                <a:gridCol w="1091475"/>
              </a:tblGrid>
              <a:tr h="65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Tâches</a:t>
                      </a:r>
                      <a:endParaRPr sz="2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OUI</a:t>
                      </a:r>
                      <a:endParaRPr sz="2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NON</a:t>
                      </a:r>
                      <a:endParaRPr sz="2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Configurer le système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  </a:t>
                      </a:r>
                      <a:endParaRPr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Visualiser une notification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  </a:t>
                      </a:r>
                      <a:endParaRPr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Acquitter une notification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</a:t>
                      </a:r>
                      <a:endParaRPr sz="12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Activer/désactiver un module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Dialoguer avec la station lumineuse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5" name="Google Shape;42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575" y="29543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575" y="36738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575" y="43934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575" y="21844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575" y="158470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9"/>
          <p:cNvGrpSpPr/>
          <p:nvPr/>
        </p:nvGrpSpPr>
        <p:grpSpPr>
          <a:xfrm>
            <a:off x="1282950" y="650425"/>
            <a:ext cx="6578100" cy="3438300"/>
            <a:chOff x="772525" y="726625"/>
            <a:chExt cx="6578100" cy="3438300"/>
          </a:xfrm>
        </p:grpSpPr>
        <p:sp>
          <p:nvSpPr>
            <p:cNvPr id="436" name="Google Shape;436;p39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39"/>
          <p:cNvSpPr txBox="1"/>
          <p:nvPr/>
        </p:nvSpPr>
        <p:spPr>
          <a:xfrm>
            <a:off x="1414871" y="1639888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accen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7020763" y="249327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40" name="Google Shape;440;p39"/>
          <p:cNvSpPr txBox="1"/>
          <p:nvPr>
            <p:ph type="ctrTitle"/>
          </p:nvPr>
        </p:nvSpPr>
        <p:spPr>
          <a:xfrm>
            <a:off x="2117775" y="1470600"/>
            <a:ext cx="5444400" cy="11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 de la présentation</a:t>
            </a:r>
            <a:br>
              <a:rPr lang="en"/>
            </a:br>
            <a:r>
              <a:rPr lang="en"/>
              <a:t>Merci de votre attention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41" name="Google Shape;441;p39"/>
          <p:cNvGrpSpPr/>
          <p:nvPr/>
        </p:nvGrpSpPr>
        <p:grpSpPr>
          <a:xfrm>
            <a:off x="3557775" y="3100176"/>
            <a:ext cx="1864800" cy="718498"/>
            <a:chOff x="488525" y="3093501"/>
            <a:chExt cx="1864800" cy="718498"/>
          </a:xfrm>
        </p:grpSpPr>
        <p:grpSp>
          <p:nvGrpSpPr>
            <p:cNvPr id="442" name="Google Shape;442;p39"/>
            <p:cNvGrpSpPr/>
            <p:nvPr/>
          </p:nvGrpSpPr>
          <p:grpSpPr>
            <a:xfrm>
              <a:off x="488525" y="3093501"/>
              <a:ext cx="1864800" cy="718498"/>
              <a:chOff x="488525" y="3093501"/>
              <a:chExt cx="1864800" cy="718498"/>
            </a:xfrm>
          </p:grpSpPr>
          <p:sp>
            <p:nvSpPr>
              <p:cNvPr id="443" name="Google Shape;443;p39"/>
              <p:cNvSpPr/>
              <p:nvPr/>
            </p:nvSpPr>
            <p:spPr>
              <a:xfrm>
                <a:off x="488525" y="3348799"/>
                <a:ext cx="1864800" cy="463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488525" y="3093501"/>
                <a:ext cx="1864800" cy="255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5" name="Google Shape;445;p39"/>
            <p:cNvGrpSpPr/>
            <p:nvPr/>
          </p:nvGrpSpPr>
          <p:grpSpPr>
            <a:xfrm>
              <a:off x="693113" y="3432625"/>
              <a:ext cx="1455642" cy="295547"/>
              <a:chOff x="704072" y="2828928"/>
              <a:chExt cx="1455642" cy="295547"/>
            </a:xfrm>
          </p:grpSpPr>
          <p:sp>
            <p:nvSpPr>
              <p:cNvPr id="446" name="Google Shape;446;p39"/>
              <p:cNvSpPr/>
              <p:nvPr/>
            </p:nvSpPr>
            <p:spPr>
              <a:xfrm>
                <a:off x="704072" y="2828928"/>
                <a:ext cx="295547" cy="295547"/>
              </a:xfrm>
              <a:custGeom>
                <a:rect b="b" l="l" r="r" t="t"/>
                <a:pathLst>
                  <a:path extrusionOk="0" h="3170" w="3170">
                    <a:moveTo>
                      <a:pt x="701" y="1"/>
                    </a:moveTo>
                    <a:cubicBezTo>
                      <a:pt x="301" y="1"/>
                      <a:pt x="1" y="334"/>
                      <a:pt x="1" y="701"/>
                    </a:cubicBezTo>
                    <a:lnTo>
                      <a:pt x="1" y="2436"/>
                    </a:lnTo>
                    <a:cubicBezTo>
                      <a:pt x="1" y="2869"/>
                      <a:pt x="334" y="3169"/>
                      <a:pt x="701" y="3169"/>
                    </a:cubicBezTo>
                    <a:lnTo>
                      <a:pt x="2469" y="3169"/>
                    </a:lnTo>
                    <a:cubicBezTo>
                      <a:pt x="2870" y="3169"/>
                      <a:pt x="3170" y="2836"/>
                      <a:pt x="3170" y="2436"/>
                    </a:cubicBezTo>
                    <a:lnTo>
                      <a:pt x="3170" y="701"/>
                    </a:lnTo>
                    <a:cubicBezTo>
                      <a:pt x="3170" y="267"/>
                      <a:pt x="2836" y="1"/>
                      <a:pt x="2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9"/>
              <p:cNvSpPr/>
              <p:nvPr/>
            </p:nvSpPr>
            <p:spPr>
              <a:xfrm>
                <a:off x="1095931" y="2922255"/>
                <a:ext cx="1063783" cy="21816"/>
              </a:xfrm>
              <a:custGeom>
                <a:rect b="b" l="l" r="r" t="t"/>
                <a:pathLst>
                  <a:path extrusionOk="0" h="234" w="11410">
                    <a:moveTo>
                      <a:pt x="134" y="0"/>
                    </a:moveTo>
                    <a:cubicBezTo>
                      <a:pt x="68" y="0"/>
                      <a:pt x="1" y="34"/>
                      <a:pt x="1" y="100"/>
                    </a:cubicBezTo>
                    <a:cubicBezTo>
                      <a:pt x="1" y="200"/>
                      <a:pt x="68" y="234"/>
                      <a:pt x="134" y="234"/>
                    </a:cubicBezTo>
                    <a:lnTo>
                      <a:pt x="11276" y="234"/>
                    </a:lnTo>
                    <a:cubicBezTo>
                      <a:pt x="11342" y="234"/>
                      <a:pt x="11409" y="200"/>
                      <a:pt x="11409" y="100"/>
                    </a:cubicBezTo>
                    <a:cubicBezTo>
                      <a:pt x="11409" y="34"/>
                      <a:pt x="11309" y="0"/>
                      <a:pt x="1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1095931" y="3003088"/>
                <a:ext cx="684327" cy="21910"/>
              </a:xfrm>
              <a:custGeom>
                <a:rect b="b" l="l" r="r" t="t"/>
                <a:pathLst>
                  <a:path extrusionOk="0" h="235" w="7340">
                    <a:moveTo>
                      <a:pt x="134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01"/>
                      <a:pt x="68" y="234"/>
                      <a:pt x="134" y="234"/>
                    </a:cubicBezTo>
                    <a:lnTo>
                      <a:pt x="7239" y="234"/>
                    </a:lnTo>
                    <a:cubicBezTo>
                      <a:pt x="7306" y="234"/>
                      <a:pt x="7339" y="201"/>
                      <a:pt x="7339" y="134"/>
                    </a:cubicBezTo>
                    <a:cubicBezTo>
                      <a:pt x="7339" y="67"/>
                      <a:pt x="7273" y="1"/>
                      <a:pt x="7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9" name="Google Shape;449;p39"/>
            <p:cNvGrpSpPr/>
            <p:nvPr/>
          </p:nvGrpSpPr>
          <p:grpSpPr>
            <a:xfrm>
              <a:off x="1892128" y="3177685"/>
              <a:ext cx="361833" cy="86930"/>
              <a:chOff x="2513203" y="3027163"/>
              <a:chExt cx="361833" cy="86930"/>
            </a:xfrm>
          </p:grpSpPr>
          <p:sp>
            <p:nvSpPr>
              <p:cNvPr id="450" name="Google Shape;450;p39"/>
              <p:cNvSpPr/>
              <p:nvPr/>
            </p:nvSpPr>
            <p:spPr>
              <a:xfrm>
                <a:off x="2513203" y="3027163"/>
                <a:ext cx="88213" cy="86930"/>
              </a:xfrm>
              <a:custGeom>
                <a:rect b="b" l="l" r="r" t="t"/>
                <a:pathLst>
                  <a:path extrusionOk="0" h="2236" w="2269">
                    <a:moveTo>
                      <a:pt x="1134" y="1"/>
                    </a:moveTo>
                    <a:cubicBezTo>
                      <a:pt x="500" y="1"/>
                      <a:pt x="0" y="501"/>
                      <a:pt x="0" y="1101"/>
                    </a:cubicBezTo>
                    <a:cubicBezTo>
                      <a:pt x="0" y="1735"/>
                      <a:pt x="500" y="2236"/>
                      <a:pt x="1134" y="2236"/>
                    </a:cubicBezTo>
                    <a:cubicBezTo>
                      <a:pt x="1768" y="2236"/>
                      <a:pt x="2268" y="1735"/>
                      <a:pt x="2268" y="1101"/>
                    </a:cubicBezTo>
                    <a:cubicBezTo>
                      <a:pt x="2268" y="501"/>
                      <a:pt x="1768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9"/>
              <p:cNvSpPr/>
              <p:nvPr/>
            </p:nvSpPr>
            <p:spPr>
              <a:xfrm>
                <a:off x="2650635" y="3027163"/>
                <a:ext cx="88252" cy="86930"/>
              </a:xfrm>
              <a:custGeom>
                <a:rect b="b" l="l" r="r" t="t"/>
                <a:pathLst>
                  <a:path extrusionOk="0" h="2236" w="2270">
                    <a:moveTo>
                      <a:pt x="1135" y="1"/>
                    </a:moveTo>
                    <a:cubicBezTo>
                      <a:pt x="501" y="1"/>
                      <a:pt x="1" y="501"/>
                      <a:pt x="1" y="1101"/>
                    </a:cubicBezTo>
                    <a:cubicBezTo>
                      <a:pt x="1" y="1735"/>
                      <a:pt x="501" y="2236"/>
                      <a:pt x="1135" y="2236"/>
                    </a:cubicBezTo>
                    <a:cubicBezTo>
                      <a:pt x="1769" y="2236"/>
                      <a:pt x="2269" y="1735"/>
                      <a:pt x="2269" y="1101"/>
                    </a:cubicBezTo>
                    <a:cubicBezTo>
                      <a:pt x="2269" y="501"/>
                      <a:pt x="1736" y="1"/>
                      <a:pt x="1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9"/>
              <p:cNvSpPr/>
              <p:nvPr/>
            </p:nvSpPr>
            <p:spPr>
              <a:xfrm>
                <a:off x="2786822" y="3027163"/>
                <a:ext cx="88213" cy="86930"/>
              </a:xfrm>
              <a:custGeom>
                <a:rect b="b" l="l" r="r" t="t"/>
                <a:pathLst>
                  <a:path extrusionOk="0" h="2236" w="2269">
                    <a:moveTo>
                      <a:pt x="1135" y="1"/>
                    </a:moveTo>
                    <a:cubicBezTo>
                      <a:pt x="501" y="1"/>
                      <a:pt x="0" y="501"/>
                      <a:pt x="0" y="1101"/>
                    </a:cubicBezTo>
                    <a:cubicBezTo>
                      <a:pt x="0" y="1735"/>
                      <a:pt x="501" y="2236"/>
                      <a:pt x="1135" y="2236"/>
                    </a:cubicBezTo>
                    <a:cubicBezTo>
                      <a:pt x="1768" y="2236"/>
                      <a:pt x="2269" y="1735"/>
                      <a:pt x="2269" y="1101"/>
                    </a:cubicBezTo>
                    <a:cubicBezTo>
                      <a:pt x="2269" y="501"/>
                      <a:pt x="1768" y="1"/>
                      <a:pt x="1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3" name="Google Shape;45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0"/>
          <p:cNvSpPr txBox="1"/>
          <p:nvPr>
            <p:ph type="ctrTitle"/>
          </p:nvPr>
        </p:nvSpPr>
        <p:spPr>
          <a:xfrm>
            <a:off x="2062200" y="1289175"/>
            <a:ext cx="5019600" cy="18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0"/>
          <p:cNvSpPr txBox="1"/>
          <p:nvPr>
            <p:ph idx="1" type="subTitle"/>
          </p:nvPr>
        </p:nvSpPr>
        <p:spPr>
          <a:xfrm>
            <a:off x="3050100" y="3617700"/>
            <a:ext cx="30438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/>
          <p:nvPr>
            <p:ph type="ctrTitle"/>
          </p:nvPr>
        </p:nvSpPr>
        <p:spPr>
          <a:xfrm>
            <a:off x="2062200" y="1289175"/>
            <a:ext cx="5019600" cy="18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1"/>
          <p:cNvSpPr txBox="1"/>
          <p:nvPr>
            <p:ph idx="1" type="subTitle"/>
          </p:nvPr>
        </p:nvSpPr>
        <p:spPr>
          <a:xfrm>
            <a:off x="3050100" y="3617700"/>
            <a:ext cx="30438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5"/>
          <p:cNvGrpSpPr/>
          <p:nvPr/>
        </p:nvGrpSpPr>
        <p:grpSpPr>
          <a:xfrm>
            <a:off x="1238825" y="681025"/>
            <a:ext cx="6578100" cy="3438300"/>
            <a:chOff x="772525" y="726625"/>
            <a:chExt cx="6578100" cy="3438300"/>
          </a:xfrm>
        </p:grpSpPr>
        <p:sp>
          <p:nvSpPr>
            <p:cNvPr id="118" name="Google Shape;118;p1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5"/>
          <p:cNvSpPr txBox="1"/>
          <p:nvPr/>
        </p:nvSpPr>
        <p:spPr>
          <a:xfrm>
            <a:off x="1414871" y="1639888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accen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7020763" y="249327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grpSp>
        <p:nvGrpSpPr>
          <p:cNvPr id="122" name="Google Shape;122;p15"/>
          <p:cNvGrpSpPr/>
          <p:nvPr/>
        </p:nvGrpSpPr>
        <p:grpSpPr>
          <a:xfrm>
            <a:off x="3557775" y="3100176"/>
            <a:ext cx="1864800" cy="718498"/>
            <a:chOff x="488525" y="3093501"/>
            <a:chExt cx="1864800" cy="718498"/>
          </a:xfrm>
        </p:grpSpPr>
        <p:grpSp>
          <p:nvGrpSpPr>
            <p:cNvPr id="123" name="Google Shape;123;p15"/>
            <p:cNvGrpSpPr/>
            <p:nvPr/>
          </p:nvGrpSpPr>
          <p:grpSpPr>
            <a:xfrm>
              <a:off x="488525" y="3093501"/>
              <a:ext cx="1864800" cy="718498"/>
              <a:chOff x="488525" y="3093501"/>
              <a:chExt cx="1864800" cy="718498"/>
            </a:xfrm>
          </p:grpSpPr>
          <p:sp>
            <p:nvSpPr>
              <p:cNvPr id="124" name="Google Shape;124;p15"/>
              <p:cNvSpPr/>
              <p:nvPr/>
            </p:nvSpPr>
            <p:spPr>
              <a:xfrm>
                <a:off x="488525" y="3348799"/>
                <a:ext cx="1864800" cy="463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488525" y="3093501"/>
                <a:ext cx="1864800" cy="2553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15"/>
            <p:cNvGrpSpPr/>
            <p:nvPr/>
          </p:nvGrpSpPr>
          <p:grpSpPr>
            <a:xfrm>
              <a:off x="693113" y="3432625"/>
              <a:ext cx="1455642" cy="295547"/>
              <a:chOff x="704072" y="2828928"/>
              <a:chExt cx="1455642" cy="295547"/>
            </a:xfrm>
          </p:grpSpPr>
          <p:sp>
            <p:nvSpPr>
              <p:cNvPr id="127" name="Google Shape;127;p15"/>
              <p:cNvSpPr/>
              <p:nvPr/>
            </p:nvSpPr>
            <p:spPr>
              <a:xfrm>
                <a:off x="704072" y="2828928"/>
                <a:ext cx="295547" cy="295547"/>
              </a:xfrm>
              <a:custGeom>
                <a:rect b="b" l="l" r="r" t="t"/>
                <a:pathLst>
                  <a:path extrusionOk="0" h="3170" w="3170">
                    <a:moveTo>
                      <a:pt x="701" y="1"/>
                    </a:moveTo>
                    <a:cubicBezTo>
                      <a:pt x="301" y="1"/>
                      <a:pt x="1" y="334"/>
                      <a:pt x="1" y="701"/>
                    </a:cubicBezTo>
                    <a:lnTo>
                      <a:pt x="1" y="2436"/>
                    </a:lnTo>
                    <a:cubicBezTo>
                      <a:pt x="1" y="2869"/>
                      <a:pt x="334" y="3169"/>
                      <a:pt x="701" y="3169"/>
                    </a:cubicBezTo>
                    <a:lnTo>
                      <a:pt x="2469" y="3169"/>
                    </a:lnTo>
                    <a:cubicBezTo>
                      <a:pt x="2870" y="3169"/>
                      <a:pt x="3170" y="2836"/>
                      <a:pt x="3170" y="2436"/>
                    </a:cubicBezTo>
                    <a:lnTo>
                      <a:pt x="3170" y="701"/>
                    </a:lnTo>
                    <a:cubicBezTo>
                      <a:pt x="3170" y="267"/>
                      <a:pt x="2836" y="1"/>
                      <a:pt x="2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1095931" y="2922255"/>
                <a:ext cx="1063783" cy="21816"/>
              </a:xfrm>
              <a:custGeom>
                <a:rect b="b" l="l" r="r" t="t"/>
                <a:pathLst>
                  <a:path extrusionOk="0" h="234" w="11410">
                    <a:moveTo>
                      <a:pt x="134" y="0"/>
                    </a:moveTo>
                    <a:cubicBezTo>
                      <a:pt x="68" y="0"/>
                      <a:pt x="1" y="34"/>
                      <a:pt x="1" y="100"/>
                    </a:cubicBezTo>
                    <a:cubicBezTo>
                      <a:pt x="1" y="200"/>
                      <a:pt x="68" y="234"/>
                      <a:pt x="134" y="234"/>
                    </a:cubicBezTo>
                    <a:lnTo>
                      <a:pt x="11276" y="234"/>
                    </a:lnTo>
                    <a:cubicBezTo>
                      <a:pt x="11342" y="234"/>
                      <a:pt x="11409" y="200"/>
                      <a:pt x="11409" y="100"/>
                    </a:cubicBezTo>
                    <a:cubicBezTo>
                      <a:pt x="11409" y="34"/>
                      <a:pt x="11309" y="0"/>
                      <a:pt x="1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1095931" y="3003088"/>
                <a:ext cx="684327" cy="21910"/>
              </a:xfrm>
              <a:custGeom>
                <a:rect b="b" l="l" r="r" t="t"/>
                <a:pathLst>
                  <a:path extrusionOk="0" h="235" w="7340">
                    <a:moveTo>
                      <a:pt x="134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01"/>
                      <a:pt x="68" y="234"/>
                      <a:pt x="134" y="234"/>
                    </a:cubicBezTo>
                    <a:lnTo>
                      <a:pt x="7239" y="234"/>
                    </a:lnTo>
                    <a:cubicBezTo>
                      <a:pt x="7306" y="234"/>
                      <a:pt x="7339" y="201"/>
                      <a:pt x="7339" y="134"/>
                    </a:cubicBezTo>
                    <a:cubicBezTo>
                      <a:pt x="7339" y="67"/>
                      <a:pt x="7273" y="1"/>
                      <a:pt x="7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5"/>
            <p:cNvGrpSpPr/>
            <p:nvPr/>
          </p:nvGrpSpPr>
          <p:grpSpPr>
            <a:xfrm>
              <a:off x="1892128" y="3177685"/>
              <a:ext cx="361833" cy="86930"/>
              <a:chOff x="2513203" y="3027163"/>
              <a:chExt cx="361833" cy="86930"/>
            </a:xfrm>
          </p:grpSpPr>
          <p:sp>
            <p:nvSpPr>
              <p:cNvPr id="131" name="Google Shape;131;p15"/>
              <p:cNvSpPr/>
              <p:nvPr/>
            </p:nvSpPr>
            <p:spPr>
              <a:xfrm>
                <a:off x="2513203" y="3027163"/>
                <a:ext cx="88213" cy="86930"/>
              </a:xfrm>
              <a:custGeom>
                <a:rect b="b" l="l" r="r" t="t"/>
                <a:pathLst>
                  <a:path extrusionOk="0" h="2236" w="2269">
                    <a:moveTo>
                      <a:pt x="1134" y="1"/>
                    </a:moveTo>
                    <a:cubicBezTo>
                      <a:pt x="500" y="1"/>
                      <a:pt x="0" y="501"/>
                      <a:pt x="0" y="1101"/>
                    </a:cubicBezTo>
                    <a:cubicBezTo>
                      <a:pt x="0" y="1735"/>
                      <a:pt x="500" y="2236"/>
                      <a:pt x="1134" y="2236"/>
                    </a:cubicBezTo>
                    <a:cubicBezTo>
                      <a:pt x="1768" y="2236"/>
                      <a:pt x="2268" y="1735"/>
                      <a:pt x="2268" y="1101"/>
                    </a:cubicBezTo>
                    <a:cubicBezTo>
                      <a:pt x="2268" y="501"/>
                      <a:pt x="1768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650635" y="3027163"/>
                <a:ext cx="88252" cy="86930"/>
              </a:xfrm>
              <a:custGeom>
                <a:rect b="b" l="l" r="r" t="t"/>
                <a:pathLst>
                  <a:path extrusionOk="0" h="2236" w="2270">
                    <a:moveTo>
                      <a:pt x="1135" y="1"/>
                    </a:moveTo>
                    <a:cubicBezTo>
                      <a:pt x="501" y="1"/>
                      <a:pt x="1" y="501"/>
                      <a:pt x="1" y="1101"/>
                    </a:cubicBezTo>
                    <a:cubicBezTo>
                      <a:pt x="1" y="1735"/>
                      <a:pt x="501" y="2236"/>
                      <a:pt x="1135" y="2236"/>
                    </a:cubicBezTo>
                    <a:cubicBezTo>
                      <a:pt x="1769" y="2236"/>
                      <a:pt x="2269" y="1735"/>
                      <a:pt x="2269" y="1101"/>
                    </a:cubicBezTo>
                    <a:cubicBezTo>
                      <a:pt x="2269" y="501"/>
                      <a:pt x="1736" y="1"/>
                      <a:pt x="1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786822" y="3027163"/>
                <a:ext cx="88213" cy="86930"/>
              </a:xfrm>
              <a:custGeom>
                <a:rect b="b" l="l" r="r" t="t"/>
                <a:pathLst>
                  <a:path extrusionOk="0" h="2236" w="2269">
                    <a:moveTo>
                      <a:pt x="1135" y="1"/>
                    </a:moveTo>
                    <a:cubicBezTo>
                      <a:pt x="501" y="1"/>
                      <a:pt x="0" y="501"/>
                      <a:pt x="0" y="1101"/>
                    </a:cubicBezTo>
                    <a:cubicBezTo>
                      <a:pt x="0" y="1735"/>
                      <a:pt x="501" y="2236"/>
                      <a:pt x="1135" y="2236"/>
                    </a:cubicBezTo>
                    <a:cubicBezTo>
                      <a:pt x="1768" y="2236"/>
                      <a:pt x="2269" y="1735"/>
                      <a:pt x="2269" y="1101"/>
                    </a:cubicBezTo>
                    <a:cubicBezTo>
                      <a:pt x="2269" y="501"/>
                      <a:pt x="1768" y="1"/>
                      <a:pt x="1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4" name="Google Shape;134;p15"/>
          <p:cNvSpPr txBox="1"/>
          <p:nvPr>
            <p:ph type="ctrTitle"/>
          </p:nvPr>
        </p:nvSpPr>
        <p:spPr>
          <a:xfrm>
            <a:off x="1414875" y="3171525"/>
            <a:ext cx="22341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Revue Finale</a:t>
            </a:r>
            <a:endParaRPr sz="3100"/>
          </a:p>
        </p:txBody>
      </p:sp>
      <p:sp>
        <p:nvSpPr>
          <p:cNvPr id="135" name="Google Shape;135;p15"/>
          <p:cNvSpPr txBox="1"/>
          <p:nvPr>
            <p:ph type="ctrTitle"/>
          </p:nvPr>
        </p:nvSpPr>
        <p:spPr>
          <a:xfrm>
            <a:off x="5489575" y="3171525"/>
            <a:ext cx="2234100" cy="7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Othman LATYAOUI</a:t>
            </a:r>
            <a:endParaRPr sz="2500"/>
          </a:p>
        </p:txBody>
      </p:sp>
      <p:sp>
        <p:nvSpPr>
          <p:cNvPr id="136" name="Google Shape;13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3329175" y="4179075"/>
            <a:ext cx="2795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LaSalle Avignon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8" name="Google Shape;138;p15"/>
          <p:cNvSpPr txBox="1"/>
          <p:nvPr>
            <p:ph type="ctrTitle"/>
          </p:nvPr>
        </p:nvSpPr>
        <p:spPr>
          <a:xfrm>
            <a:off x="2296600" y="1529175"/>
            <a:ext cx="5143200" cy="13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) Présentation globale du projet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2"/>
          <p:cNvSpPr txBox="1"/>
          <p:nvPr>
            <p:ph type="title"/>
          </p:nvPr>
        </p:nvSpPr>
        <p:spPr>
          <a:xfrm>
            <a:off x="544500" y="1112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Communication WiFi</a:t>
            </a:r>
            <a:endParaRPr/>
          </a:p>
        </p:txBody>
      </p:sp>
      <p:graphicFrame>
        <p:nvGraphicFramePr>
          <p:cNvPr id="473" name="Google Shape;473;p42"/>
          <p:cNvGraphicFramePr/>
          <p:nvPr/>
        </p:nvGraphicFramePr>
        <p:xfrm>
          <a:off x="1043525" y="99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{026214D7-D32E-41A8-84C2-2AF816C32A39}</a:tableStyleId>
              </a:tblPr>
              <a:tblGrid>
                <a:gridCol w="3962600"/>
                <a:gridCol w="3094325"/>
              </a:tblGrid>
              <a:tr h="65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Norme</a:t>
                      </a:r>
                      <a:endParaRPr sz="2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WiFi 802.11 b/g/n</a:t>
                      </a:r>
                      <a:endParaRPr sz="2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Fréquence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                  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2.4/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5.0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 GHz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      </a:t>
                      </a:r>
                      <a:endParaRPr sz="20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Débit de données maximum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        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      3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.6 Gbps</a:t>
                      </a:r>
                      <a:endParaRPr sz="28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Portée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50m</a:t>
                      </a:r>
                      <a:endParaRPr sz="1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Modulation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          256-QAM</a:t>
                      </a:r>
                      <a:endParaRPr sz="20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Alimentation</a:t>
                      </a:r>
                      <a:endParaRPr b="1" sz="16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           3.3V DC</a:t>
                      </a:r>
                      <a:endParaRPr sz="20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4" name="Google Shape;47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</a:t>
            </a:r>
            <a:r>
              <a:rPr lang="en"/>
              <a:t>Expression du besoin </a:t>
            </a:r>
            <a:endParaRPr/>
          </a:p>
        </p:txBody>
      </p:sp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720000" y="1285875"/>
            <a:ext cx="7704000" cy="18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→ Notifier visuellement des évènements domotiques :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Poubelle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Machine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Boite aux Lettres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075" y="1752175"/>
            <a:ext cx="3888925" cy="27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"/>
              <a:t>	Présentation du Projet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52" name="Google Shape;152;p17"/>
          <p:cNvGrpSpPr/>
          <p:nvPr/>
        </p:nvGrpSpPr>
        <p:grpSpPr>
          <a:xfrm>
            <a:off x="475700" y="1590263"/>
            <a:ext cx="3179741" cy="1070893"/>
            <a:chOff x="5585649" y="1557994"/>
            <a:chExt cx="2499600" cy="1061446"/>
          </a:xfrm>
        </p:grpSpPr>
        <p:sp>
          <p:nvSpPr>
            <p:cNvPr id="153" name="Google Shape;153;p17"/>
            <p:cNvSpPr txBox="1"/>
            <p:nvPr/>
          </p:nvSpPr>
          <p:spPr>
            <a:xfrm>
              <a:off x="6047889" y="1557994"/>
              <a:ext cx="1045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Objectif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54" name="Google Shape;154;p17"/>
            <p:cNvSpPr txBox="1"/>
            <p:nvPr/>
          </p:nvSpPr>
          <p:spPr>
            <a:xfrm>
              <a:off x="5585649" y="2048540"/>
              <a:ext cx="2499600" cy="5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ource Code Pro"/>
                <a:buChar char="-"/>
              </a:pPr>
              <a:r>
                <a:rPr lang="en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Visualiser des </a:t>
              </a:r>
              <a:r>
                <a:rPr lang="en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événements</a:t>
              </a:r>
              <a:r>
                <a:rPr lang="en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domotiques visuellement 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5" name="Google Shape;155;p17"/>
          <p:cNvGrpSpPr/>
          <p:nvPr/>
        </p:nvGrpSpPr>
        <p:grpSpPr>
          <a:xfrm>
            <a:off x="720000" y="2600600"/>
            <a:ext cx="2935441" cy="1118150"/>
            <a:chOff x="874352" y="2886069"/>
            <a:chExt cx="2067795" cy="1118150"/>
          </a:xfrm>
        </p:grpSpPr>
        <p:sp>
          <p:nvSpPr>
            <p:cNvPr id="156" name="Google Shape;156;p17"/>
            <p:cNvSpPr txBox="1"/>
            <p:nvPr/>
          </p:nvSpPr>
          <p:spPr>
            <a:xfrm>
              <a:off x="1137947" y="2886069"/>
              <a:ext cx="18042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Besoins identifiés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874352" y="3428219"/>
              <a:ext cx="16014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ource Code Pro"/>
                <a:buChar char="-"/>
              </a:pPr>
              <a:r>
                <a:rPr lang="en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Poubelles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ource Code Pro"/>
                <a:buChar char="-"/>
              </a:pPr>
              <a:r>
                <a:rPr lang="en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Machines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ource Code Pro"/>
                <a:buChar char="-"/>
              </a:pPr>
              <a:r>
                <a:rPr lang="en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Boîte aux lettres</a:t>
              </a: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719997" y="3897900"/>
            <a:ext cx="3863597" cy="973700"/>
            <a:chOff x="5777759" y="3956101"/>
            <a:chExt cx="3299400" cy="973700"/>
          </a:xfrm>
        </p:grpSpPr>
        <p:sp>
          <p:nvSpPr>
            <p:cNvPr id="159" name="Google Shape;159;p17"/>
            <p:cNvSpPr txBox="1"/>
            <p:nvPr/>
          </p:nvSpPr>
          <p:spPr>
            <a:xfrm>
              <a:off x="6071295" y="3956101"/>
              <a:ext cx="10389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Tâches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60" name="Google Shape;160;p17"/>
            <p:cNvSpPr txBox="1"/>
            <p:nvPr/>
          </p:nvSpPr>
          <p:spPr>
            <a:xfrm>
              <a:off x="5777759" y="4472601"/>
              <a:ext cx="3299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Source Code Pro"/>
                <a:buChar char="-"/>
              </a:pPr>
              <a:r>
                <a:rPr lang="en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Paramètrage des notifications, acquittement</a:t>
              </a:r>
              <a:br>
                <a:rPr lang="en" sz="12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</a:br>
              <a:endPara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61" name="Google Shape;161;p17"/>
          <p:cNvSpPr/>
          <p:nvPr/>
        </p:nvSpPr>
        <p:spPr>
          <a:xfrm>
            <a:off x="606056" y="1640563"/>
            <a:ext cx="268800" cy="26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606056" y="2694807"/>
            <a:ext cx="268800" cy="26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606056" y="3955725"/>
            <a:ext cx="268800" cy="26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4583731" y="1686488"/>
            <a:ext cx="268800" cy="26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4583725" y="2097775"/>
            <a:ext cx="426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-"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Station Lumineuse à bande circulaire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-"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Système modulaire 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4959671" y="1592288"/>
            <a:ext cx="311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Structure du système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4583731" y="3116707"/>
            <a:ext cx="268800" cy="26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4455075" y="3646250"/>
            <a:ext cx="2844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-"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Communication par WiFi</a:t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4783775" y="3022500"/>
            <a:ext cx="2508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Communication</a:t>
            </a:r>
            <a:endParaRPr sz="2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70" name="Google Shape;17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318613" y="157700"/>
            <a:ext cx="77040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</a:t>
            </a:r>
            <a:r>
              <a:rPr lang="en"/>
              <a:t>Synoptique du système</a:t>
            </a:r>
            <a:r>
              <a:rPr lang="en"/>
              <a:t> </a:t>
            </a:r>
            <a:endParaRPr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325" y="157700"/>
            <a:ext cx="1108275" cy="19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3702"/>
            <a:ext cx="7174599" cy="31446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6009500" y="2152550"/>
            <a:ext cx="1407300" cy="128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6543850" y="1076275"/>
            <a:ext cx="1839600" cy="318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</a:t>
            </a:r>
            <a:r>
              <a:rPr lang="en"/>
              <a:t>Répartition des tâches</a:t>
            </a:r>
            <a:endParaRPr/>
          </a:p>
        </p:txBody>
      </p:sp>
      <p:grpSp>
        <p:nvGrpSpPr>
          <p:cNvPr id="186" name="Google Shape;186;p19"/>
          <p:cNvGrpSpPr/>
          <p:nvPr/>
        </p:nvGrpSpPr>
        <p:grpSpPr>
          <a:xfrm>
            <a:off x="3356004" y="2696907"/>
            <a:ext cx="1839600" cy="1425443"/>
            <a:chOff x="2674797" y="2677770"/>
            <a:chExt cx="1839600" cy="1425443"/>
          </a:xfrm>
        </p:grpSpPr>
        <p:sp>
          <p:nvSpPr>
            <p:cNvPr id="187" name="Google Shape;187;p19"/>
            <p:cNvSpPr txBox="1"/>
            <p:nvPr/>
          </p:nvSpPr>
          <p:spPr>
            <a:xfrm>
              <a:off x="2674797" y="2677770"/>
              <a:ext cx="1839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Étudiant 2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88" name="Google Shape;188;p19"/>
            <p:cNvSpPr txBox="1"/>
            <p:nvPr/>
          </p:nvSpPr>
          <p:spPr>
            <a:xfrm>
              <a:off x="2931492" y="3470813"/>
              <a:ext cx="11661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{IR1</a:t>
              </a:r>
              <a:r>
                <a:rPr lang="en" sz="3000">
                  <a:solidFill>
                    <a:schemeClr val="accent1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grpSp>
        <p:nvGrpSpPr>
          <p:cNvPr id="189" name="Google Shape;189;p19"/>
          <p:cNvGrpSpPr/>
          <p:nvPr/>
        </p:nvGrpSpPr>
        <p:grpSpPr>
          <a:xfrm>
            <a:off x="6584392" y="2677770"/>
            <a:ext cx="1839600" cy="1425430"/>
            <a:chOff x="6584392" y="2677770"/>
            <a:chExt cx="1839600" cy="1425430"/>
          </a:xfrm>
        </p:grpSpPr>
        <p:sp>
          <p:nvSpPr>
            <p:cNvPr id="190" name="Google Shape;190;p19"/>
            <p:cNvSpPr txBox="1"/>
            <p:nvPr/>
          </p:nvSpPr>
          <p:spPr>
            <a:xfrm>
              <a:off x="6584392" y="2677770"/>
              <a:ext cx="1839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Étudiant 3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91" name="Google Shape;191;p19"/>
            <p:cNvSpPr txBox="1"/>
            <p:nvPr/>
          </p:nvSpPr>
          <p:spPr>
            <a:xfrm>
              <a:off x="6681947" y="3470800"/>
              <a:ext cx="13254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{IR2</a:t>
              </a:r>
              <a:r>
                <a:rPr lang="en" sz="3000">
                  <a:solidFill>
                    <a:schemeClr val="accent3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cxnSp>
        <p:nvCxnSpPr>
          <p:cNvPr id="192" name="Google Shape;192;p19"/>
          <p:cNvCxnSpPr>
            <a:stCxn id="193" idx="2"/>
            <a:endCxn id="191" idx="2"/>
          </p:cNvCxnSpPr>
          <p:nvPr/>
        </p:nvCxnSpPr>
        <p:spPr>
          <a:xfrm flipH="1" rot="-5400000">
            <a:off x="4491900" y="1251100"/>
            <a:ext cx="600" cy="57048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9"/>
          <p:cNvCxnSpPr>
            <a:stCxn id="188" idx="2"/>
          </p:cNvCxnSpPr>
          <p:nvPr/>
        </p:nvCxnSpPr>
        <p:spPr>
          <a:xfrm flipH="1" rot="-5400000">
            <a:off x="4557100" y="3761000"/>
            <a:ext cx="221400" cy="944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9"/>
          <p:cNvCxnSpPr>
            <a:stCxn id="196" idx="2"/>
            <a:endCxn id="193" idx="0"/>
          </p:cNvCxnSpPr>
          <p:nvPr/>
        </p:nvCxnSpPr>
        <p:spPr>
          <a:xfrm>
            <a:off x="1639799" y="3134962"/>
            <a:ext cx="0" cy="33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7" name="Google Shape;197;p19"/>
          <p:cNvGrpSpPr/>
          <p:nvPr/>
        </p:nvGrpSpPr>
        <p:grpSpPr>
          <a:xfrm>
            <a:off x="719999" y="2677762"/>
            <a:ext cx="1839600" cy="1425438"/>
            <a:chOff x="719999" y="2677762"/>
            <a:chExt cx="1839600" cy="1425438"/>
          </a:xfrm>
        </p:grpSpPr>
        <p:sp>
          <p:nvSpPr>
            <p:cNvPr id="193" name="Google Shape;193;p19"/>
            <p:cNvSpPr txBox="1"/>
            <p:nvPr/>
          </p:nvSpPr>
          <p:spPr>
            <a:xfrm>
              <a:off x="1136700" y="3470800"/>
              <a:ext cx="10062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{EC</a:t>
              </a:r>
              <a:r>
                <a:rPr lang="en" sz="3000">
                  <a:solidFill>
                    <a:schemeClr val="lt2"/>
                  </a:solidFill>
                  <a:latin typeface="Quantico"/>
                  <a:ea typeface="Quantico"/>
                  <a:cs typeface="Quantico"/>
                  <a:sym typeface="Quantico"/>
                </a:rPr>
                <a:t>}</a:t>
              </a:r>
              <a:endParaRPr sz="30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  <p:sp>
          <p:nvSpPr>
            <p:cNvPr id="196" name="Google Shape;196;p19"/>
            <p:cNvSpPr txBox="1"/>
            <p:nvPr/>
          </p:nvSpPr>
          <p:spPr>
            <a:xfrm>
              <a:off x="719999" y="2677762"/>
              <a:ext cx="1839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Quantico"/>
                  <a:ea typeface="Quantico"/>
                  <a:cs typeface="Quantico"/>
                  <a:sym typeface="Quantico"/>
                </a:rPr>
                <a:t>Étudiant 1</a:t>
              </a:r>
              <a:endParaRPr sz="2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endParaRPr>
            </a:p>
          </p:txBody>
        </p:sp>
      </p:grpSp>
      <p:cxnSp>
        <p:nvCxnSpPr>
          <p:cNvPr id="198" name="Google Shape;198;p19"/>
          <p:cNvCxnSpPr/>
          <p:nvPr/>
        </p:nvCxnSpPr>
        <p:spPr>
          <a:xfrm>
            <a:off x="4195749" y="3172537"/>
            <a:ext cx="0" cy="33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19"/>
          <p:cNvCxnSpPr/>
          <p:nvPr/>
        </p:nvCxnSpPr>
        <p:spPr>
          <a:xfrm>
            <a:off x="7344599" y="3134962"/>
            <a:ext cx="0" cy="33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0" name="Google Shape;2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000" y="1311975"/>
            <a:ext cx="1169301" cy="116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312" y="1434838"/>
            <a:ext cx="1638988" cy="11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6710650" y="4532125"/>
            <a:ext cx="1587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Othman LATYAOUI</a:t>
            </a:r>
            <a:endParaRPr sz="1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402100" y="4532125"/>
            <a:ext cx="1587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Corentin </a:t>
            </a:r>
            <a:r>
              <a:rPr lang="en" sz="1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MOUTTE</a:t>
            </a:r>
            <a:endParaRPr sz="1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846150" y="4532125"/>
            <a:ext cx="1587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Jean-Max SAUGET</a:t>
            </a:r>
            <a:endParaRPr sz="12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06" name="Google Shape;20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8250" y="1217175"/>
            <a:ext cx="1955100" cy="13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619300" y="3711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"/>
              <a:t>Gestion de projet (Jira)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125" y="992350"/>
            <a:ext cx="4355801" cy="41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619300" y="3711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&lt;/</a:t>
            </a:r>
            <a:r>
              <a:rPr lang="en"/>
              <a:t>Planification des livraisons </a:t>
            </a:r>
            <a:r>
              <a:rPr lang="en"/>
              <a:t>(Jira)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600" y="1067175"/>
            <a:ext cx="7013389" cy="38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 Operating System Design Pitch Deck  Infographics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